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308" r:id="rId4"/>
    <p:sldId id="292" r:id="rId5"/>
    <p:sldId id="309" r:id="rId6"/>
    <p:sldId id="310" r:id="rId7"/>
    <p:sldId id="295" r:id="rId8"/>
    <p:sldId id="272" r:id="rId9"/>
    <p:sldId id="303" r:id="rId10"/>
    <p:sldId id="304" r:id="rId11"/>
    <p:sldId id="305" r:id="rId12"/>
    <p:sldId id="265" r:id="rId13"/>
    <p:sldId id="275" r:id="rId14"/>
    <p:sldId id="316" r:id="rId15"/>
    <p:sldId id="317" r:id="rId16"/>
    <p:sldId id="319" r:id="rId17"/>
    <p:sldId id="266" r:id="rId18"/>
    <p:sldId id="278" r:id="rId19"/>
  </p:sldIdLst>
  <p:sldSz cx="10404475" cy="7315200"/>
  <p:notesSz cx="6858000" cy="9947275"/>
  <p:defaultTextStyle>
    <a:defPPr>
      <a:defRPr lang="ru-RU"/>
    </a:defPPr>
    <a:lvl1pPr marL="0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258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2515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8773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5030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1288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7545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3803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50060" algn="l" defTabSz="101251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04">
          <p15:clr>
            <a:srgbClr val="A4A3A4"/>
          </p15:clr>
        </p15:guide>
        <p15:guide id="4" pos="32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66CCFF"/>
    <a:srgbClr val="FFCC99"/>
    <a:srgbClr val="FFFF99"/>
    <a:srgbClr val="FFFF00"/>
    <a:srgbClr val="0066FF"/>
    <a:srgbClr val="000000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77" d="100"/>
          <a:sy n="77" d="100"/>
        </p:scale>
        <p:origin x="-972" y="-102"/>
      </p:cViewPr>
      <p:guideLst>
        <p:guide orient="horz" pos="2160"/>
        <p:guide orient="horz" pos="2304"/>
        <p:guide pos="2880"/>
        <p:guide pos="3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ynova_a\Desktop\&#1054;&#1090;&#1095;&#1077;&#1090;%20&#1062;&#1057;&#1052;&#1055;\&#1056;&#1072;&#1073;&#1086;&#1090;&#1072;%20&#1087;&#1086;%20885%20&#1087;&#1088;&#1080;&#1082;&#1072;&#1079;&#1091;%20(&#1076;&#1080;&#1089;&#1087;&#1072;&#1085;&#1089;&#1077;&#1088;&#1080;&#1079;&#1072;&#1094;&#1080;&#1103;)\&#1076;&#1083;&#1103;%20&#1052;&#1080;&#1085;&#1080;&#1089;&#1090;&#1088;&#1072;\&#1059;&#1076;&#1077;&#1083;&#1100;&#1085;&#1099;&#1081;%20&#1074;&#1077;&#1089;%20&#1079;&#1072;&#1073;&#1086;&#1083;&#1077;&#1074;&#1072;&#1077;&#1084;&#1086;&#1089;&#1090;&#1080;,%20&#1075;&#1086;&#1089;&#1087;&#1080;&#1090;%20&#1080;%20&#1080;&#1085;&#1074;&#1072;&#1083;&#1080;&#1079;&#1080;&#1079;&#1072;&#1094;&#1080;&#1080;%20&#1079;&#1072;%202016&#1075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esktop\&#1056;&#1072;&#1073;&#1086;&#1090;&#1072;%20&#1053;&#1062;&#1054;&#1047;\11.%20&#1052;&#1047;%20&#1056;&#1050;\&#1057;&#1084;&#1077;&#1088;&#1090;&#1085;&#1086;&#1089;&#1090;&#1100;%20&#1086;&#1090;%20&#1041;&#1057;&#1050;%20&#1074;%20&#1085;&#1077;&#1082;&#1086;&#1090;&#1086;&#1088;&#1099;&#1093;%20&#1089;&#1090;&#1088;&#1072;&#1085;&#1072;&#1093;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user\Desktop\&#1056;&#1072;&#1073;&#1086;&#1090;&#1072;%20&#1053;&#1062;&#1054;&#1047;\11.%20&#1052;&#1047;%20&#1056;&#1050;\&#1085;&#1077;&#1082;&#1086;&#1090;&#1086;&#1088;&#1099;&#1077;%20&#1087;&#1088;&#1080;&#1095;&#1080;&#1085;&#1099;%20&#1089;&#1084;&#1077;&#1088;&#1090;&#1085;&#1086;&#1089;&#1090;&#1080;%20&#1086;&#1101;&#1089;&#1088;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 sz="1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 sz="14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Все причины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9.1313002259008194E-2"/>
          <c:y val="7.4450084602369085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'Лист1 (6)'!$A$8</c:f>
              <c:strCache>
                <c:ptCount val="1"/>
                <c:pt idx="0">
                  <c:v>Всего по РК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6D0-489F-B996-A38B085B66E7}"/>
              </c:ext>
            </c:extLst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D0-489F-B996-A38B085B66E7}"/>
              </c:ext>
            </c:extLst>
          </c:dPt>
          <c:dLbls>
            <c:dLbl>
              <c:idx val="0"/>
              <c:layout>
                <c:manualLayout>
                  <c:x val="-0.697424977471639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Р</a:t>
                    </a:r>
                    <a:r>
                      <a:rPr lang="ru-RU" dirty="0">
                        <a:latin typeface="Arial" pitchFamily="34" charset="0"/>
                        <a:cs typeface="Arial" pitchFamily="34" charset="0"/>
                      </a:rPr>
                      <a:t>К </a:t>
                    </a: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                             715,22</a:t>
                    </a:r>
                    <a:endParaRPr lang="ru-RU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  <c:showCatName val="1"/>
              <c:showSerNam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D0-489F-B996-A38B085B66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О</a:t>
                    </a:r>
                    <a:r>
                      <a:rPr lang="ru-RU" dirty="0">
                        <a:latin typeface="Arial" pitchFamily="34" charset="0"/>
                        <a:cs typeface="Arial" pitchFamily="34" charset="0"/>
                      </a:rPr>
                      <a:t>ЭСР  514,3</a:t>
                    </a:r>
                  </a:p>
                </c:rich>
              </c:tx>
              <c:dLblPos val="inBase"/>
              <c:showVal val="1"/>
              <c:showCatName val="1"/>
              <c:showSerNam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D0-489F-B996-A38B085B66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showCatName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(6)'!$B$4:$M$7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(6)'!$B$8:$M$8</c:f>
              <c:numCache>
                <c:formatCode>General</c:formatCode>
                <c:ptCount val="2"/>
                <c:pt idx="0">
                  <c:v>737.5</c:v>
                </c:pt>
                <c:pt idx="1">
                  <c:v>514.29999999999995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D0-489F-B996-A38B085B66E7}"/>
            </c:ext>
          </c:extLst>
        </c:ser>
        <c:dLbls/>
        <c:gapWidth val="2"/>
        <c:axId val="66525824"/>
        <c:axId val="66789760"/>
      </c:barChart>
      <c:catAx>
        <c:axId val="66525824"/>
        <c:scaling>
          <c:orientation val="minMax"/>
        </c:scaling>
        <c:delete val="1"/>
        <c:axPos val="l"/>
        <c:numFmt formatCode="General" sourceLinked="0"/>
        <c:tickLblPos val="none"/>
        <c:crossAx val="66789760"/>
        <c:crosses val="autoZero"/>
        <c:auto val="1"/>
        <c:lblAlgn val="ctr"/>
        <c:lblOffset val="100"/>
      </c:catAx>
      <c:valAx>
        <c:axId val="66789760"/>
        <c:scaling>
          <c:orientation val="minMax"/>
        </c:scaling>
        <c:delete val="1"/>
        <c:axPos val="b"/>
        <c:numFmt formatCode="General" sourceLinked="1"/>
        <c:tickLblPos val="none"/>
        <c:crossAx val="6652582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2.2515399523509755E-2"/>
          <c:y val="6.6447162436496954E-2"/>
        </c:manualLayout>
      </c:layout>
      <c:txPr>
        <a:bodyPr/>
        <a:lstStyle/>
        <a:p>
          <a:pPr>
            <a:defRPr sz="140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'Лист1 (7)'!$A$8</c:f>
              <c:strCache>
                <c:ptCount val="1"/>
                <c:pt idx="0">
                  <c:v>Всего по РК</c:v>
                </c:pt>
              </c:strCache>
            </c:strRef>
          </c:tx>
          <c:cat>
            <c:strRef>
              <c:f>'Лист1 (7)'!$B$4:$M$7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(7)'!$B$8:$M$8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F9-4EED-A7DF-A3184C22B044}"/>
            </c:ext>
          </c:extLst>
        </c:ser>
        <c:ser>
          <c:idx val="1"/>
          <c:order val="1"/>
          <c:tx>
            <c:strRef>
              <c:f>'Лист1 (7)'!$A$9</c:f>
              <c:strCache>
                <c:ptCount val="1"/>
                <c:pt idx="0">
                  <c:v>Онкологические заболевания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F9-4EED-A7DF-A3184C22B044}"/>
              </c:ext>
            </c:extLst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 w="25400" cap="flat" cmpd="sng" algn="ctr">
                <a:solidFill>
                  <a:schemeClr val="accent3">
                    <a:lumMod val="75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5F9-4EED-A7DF-A3184C22B044}"/>
              </c:ext>
            </c:extLst>
          </c:dPt>
          <c:dLbls>
            <c:dLbl>
              <c:idx val="0"/>
              <c:layout>
                <c:manualLayout>
                  <c:x val="-0.3606888917104474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Р</a:t>
                    </a:r>
                    <a:r>
                      <a:rPr lang="ru-RU" dirty="0" smtClean="0"/>
                      <a:t>К 85,81</a:t>
                    </a:r>
                    <a:endParaRPr lang="ru-RU" dirty="0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F9-4EED-A7DF-A3184C22B0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64025833316224368"/>
                  <c:y val="6.7340067340067424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kern="1200" baseline="0" dirty="0" smtClean="0">
                        <a:solidFill>
                          <a:prstClr val="white"/>
                        </a:solidFill>
                        <a:latin typeface="Arial" pitchFamily="34" charset="0"/>
                        <a:ea typeface="+mn-ea"/>
                        <a:cs typeface="Arial" pitchFamily="34" charset="0"/>
                      </a:rPr>
                      <a:t>ОЭСР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 152,7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5F9-4EED-A7DF-A3184C22B04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(7)'!$B$4:$M$7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(7)'!$B$9:$M$9</c:f>
              <c:numCache>
                <c:formatCode>General</c:formatCode>
                <c:ptCount val="2"/>
                <c:pt idx="0">
                  <c:v>90.2</c:v>
                </c:pt>
                <c:pt idx="1">
                  <c:v>152.69999999999999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F9-4EED-A7DF-A3184C22B044}"/>
            </c:ext>
          </c:extLst>
        </c:ser>
        <c:dLbls/>
        <c:gapWidth val="0"/>
        <c:axId val="66860928"/>
        <c:axId val="66862464"/>
      </c:barChart>
      <c:catAx>
        <c:axId val="66860928"/>
        <c:scaling>
          <c:orientation val="minMax"/>
        </c:scaling>
        <c:delete val="1"/>
        <c:axPos val="l"/>
        <c:numFmt formatCode="General" sourceLinked="0"/>
        <c:tickLblPos val="none"/>
        <c:crossAx val="66862464"/>
        <c:crosses val="autoZero"/>
        <c:auto val="1"/>
        <c:lblAlgn val="ctr"/>
        <c:lblOffset val="100"/>
      </c:catAx>
      <c:valAx>
        <c:axId val="66862464"/>
        <c:scaling>
          <c:orientation val="minMax"/>
        </c:scaling>
        <c:delete val="1"/>
        <c:axPos val="b"/>
        <c:numFmt formatCode="General" sourceLinked="1"/>
        <c:tickLblPos val="none"/>
        <c:crossAx val="66860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140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400" b="1" i="0" u="none" strike="noStrike" kern="1200" baseline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Болезни системы кровообращения </a:t>
            </a:r>
            <a:endParaRPr lang="ru-RU" sz="1400" b="1" i="0" u="none" strike="noStrike" kern="1200" baseline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c:rich>
      </c:tx>
      <c:layout>
        <c:manualLayout>
          <c:xMode val="edge"/>
          <c:yMode val="edge"/>
          <c:x val="2.3112770078686888E-2"/>
          <c:y val="7.1854156122570748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'Лист1 (8)'!$A$8</c:f>
              <c:strCache>
                <c:ptCount val="1"/>
                <c:pt idx="0">
                  <c:v>Всего по РК</c:v>
                </c:pt>
              </c:strCache>
            </c:strRef>
          </c:tx>
          <c:cat>
            <c:strRef>
              <c:f>'Лист1 (8)'!$B$4:$M$7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(8)'!$B$8:$M$8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6B-423F-920C-F2CBF11F91AB}"/>
            </c:ext>
          </c:extLst>
        </c:ser>
        <c:ser>
          <c:idx val="1"/>
          <c:order val="1"/>
          <c:tx>
            <c:strRef>
              <c:f>'Лист1 (8)'!$A$9</c:f>
              <c:strCache>
                <c:ptCount val="1"/>
                <c:pt idx="0">
                  <c:v>Онкологические заболевания</c:v>
                </c:pt>
              </c:strCache>
            </c:strRef>
          </c:tx>
          <c:cat>
            <c:strRef>
              <c:f>'Лист1 (8)'!$B$4:$M$7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(8)'!$B$9:$M$9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6B-423F-920C-F2CBF11F91AB}"/>
            </c:ext>
          </c:extLst>
        </c:ser>
        <c:ser>
          <c:idx val="2"/>
          <c:order val="2"/>
          <c:tx>
            <c:strRef>
              <c:f>'Лист1 (8)'!$A$10</c:f>
              <c:strCache>
                <c:ptCount val="1"/>
                <c:pt idx="0">
                  <c:v>Болезни системы кровообращения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06B-423F-920C-F2CBF11F91AB}"/>
              </c:ext>
            </c:extLst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6B-423F-920C-F2CBF11F91AB}"/>
              </c:ext>
            </c:extLst>
          </c:dPt>
          <c:dLbls>
            <c:dLbl>
              <c:idx val="0"/>
              <c:layout/>
              <c:tx>
                <c:rich>
                  <a:bodyPr anchorCtr="0"/>
                  <a:lstStyle/>
                  <a:p>
                    <a:pPr algn="l">
                      <a:defRPr lang="ru-RU" sz="1200" b="1" i="0" u="none" strike="noStrike" kern="1200" baseline="0">
                        <a:solidFill>
                          <a:prstClr val="white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ru-RU" sz="1200" dirty="0" smtClean="0"/>
                      <a:t>Р</a:t>
                    </a:r>
                    <a:r>
                      <a:rPr lang="ru-RU" dirty="0" smtClean="0"/>
                      <a:t>К 174,83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06B-423F-920C-F2CBF11F91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О</a:t>
                    </a:r>
                    <a:r>
                      <a:rPr lang="ru-RU" dirty="0" smtClean="0"/>
                      <a:t>ЭСР 153,3</a:t>
                    </a:r>
                    <a:endParaRPr lang="ru-RU" dirty="0"/>
                  </a:p>
                </c:rich>
              </c:tx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06B-423F-920C-F2CBF11F91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(8)'!$B$4:$M$7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(8)'!$B$10:$M$10</c:f>
              <c:numCache>
                <c:formatCode>General</c:formatCode>
                <c:ptCount val="2"/>
                <c:pt idx="0">
                  <c:v>178.92000000000004</c:v>
                </c:pt>
                <c:pt idx="1">
                  <c:v>153.30000000000001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06B-423F-920C-F2CBF11F91AB}"/>
            </c:ext>
          </c:extLst>
        </c:ser>
        <c:dLbls/>
        <c:gapWidth val="0"/>
        <c:axId val="67041920"/>
        <c:axId val="67580288"/>
      </c:barChart>
      <c:catAx>
        <c:axId val="67041920"/>
        <c:scaling>
          <c:orientation val="minMax"/>
        </c:scaling>
        <c:delete val="1"/>
        <c:axPos val="l"/>
        <c:numFmt formatCode="General" sourceLinked="0"/>
        <c:tickLblPos val="none"/>
        <c:crossAx val="67580288"/>
        <c:crosses val="autoZero"/>
        <c:auto val="1"/>
        <c:lblAlgn val="ctr"/>
        <c:lblOffset val="100"/>
      </c:catAx>
      <c:valAx>
        <c:axId val="67580288"/>
        <c:scaling>
          <c:orientation val="minMax"/>
        </c:scaling>
        <c:delete val="1"/>
        <c:axPos val="b"/>
        <c:numFmt formatCode="General" sourceLinked="1"/>
        <c:tickLblPos val="none"/>
        <c:crossAx val="67041920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i="1" baseline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том числе ИБС</a:t>
            </a:r>
            <a:endParaRPr lang="ru-RU" sz="1400" b="1" i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5.5004122348978793E-2"/>
          <c:y val="9.6540838778873053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'Лист1 (9)'!$A$8</c:f>
              <c:strCache>
                <c:ptCount val="1"/>
                <c:pt idx="0">
                  <c:v>Всего по РК</c:v>
                </c:pt>
              </c:strCache>
            </c:strRef>
          </c:tx>
          <c:cat>
            <c:strRef>
              <c:f>'Лист1 (9)'!$B$4:$M$7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(9)'!$B$8:$M$8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28-4481-A409-EA0E50F64308}"/>
            </c:ext>
          </c:extLst>
        </c:ser>
        <c:ser>
          <c:idx val="1"/>
          <c:order val="1"/>
          <c:tx>
            <c:strRef>
              <c:f>'Лист1 (9)'!$A$9</c:f>
              <c:strCache>
                <c:ptCount val="1"/>
                <c:pt idx="0">
                  <c:v>Онкологические заболевания</c:v>
                </c:pt>
              </c:strCache>
            </c:strRef>
          </c:tx>
          <c:cat>
            <c:strRef>
              <c:f>'Лист1 (9)'!$B$4:$M$7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(9)'!$B$9:$M$9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28-4481-A409-EA0E50F64308}"/>
            </c:ext>
          </c:extLst>
        </c:ser>
        <c:ser>
          <c:idx val="2"/>
          <c:order val="2"/>
          <c:tx>
            <c:strRef>
              <c:f>'Лист1 (9)'!$A$10</c:f>
              <c:strCache>
                <c:ptCount val="1"/>
                <c:pt idx="0">
                  <c:v>Болезни системы кровообращения </c:v>
                </c:pt>
              </c:strCache>
            </c:strRef>
          </c:tx>
          <c:cat>
            <c:strRef>
              <c:f>'Лист1 (9)'!$B$4:$M$7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(9)'!$B$10:$M$10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28-4481-A409-EA0E50F64308}"/>
            </c:ext>
          </c:extLst>
        </c:ser>
        <c:ser>
          <c:idx val="3"/>
          <c:order val="3"/>
          <c:tx>
            <c:strRef>
              <c:f>'Лист1 (9)'!$A$11</c:f>
              <c:strCache>
                <c:ptCount val="1"/>
                <c:pt idx="0">
                  <c:v>ИБС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rgbClr val="4F81BD"/>
              </a:solidFill>
            </a:ln>
          </c:spPr>
          <c:dPt>
            <c:idx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28-4481-A409-EA0E50F64308}"/>
              </c:ext>
            </c:extLst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228-4481-A409-EA0E50F6430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>
                        <a:latin typeface="Arial" pitchFamily="34" charset="0"/>
                        <a:cs typeface="Arial" pitchFamily="34" charset="0"/>
                      </a:rPr>
                      <a:t>Р</a:t>
                    </a:r>
                    <a:r>
                      <a:rPr lang="ru-RU" dirty="0" smtClean="0"/>
                      <a:t>К 63,58</a:t>
                    </a:r>
                    <a:endParaRPr lang="ru-RU" dirty="0"/>
                  </a:p>
                </c:rich>
              </c:tx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228-4481-A409-EA0E50F643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5033292663468647"/>
                  <c:y val="-1.0184418160982782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О</a:t>
                    </a:r>
                    <a:r>
                      <a:rPr lang="ru-RU" dirty="0" smtClean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ЭСР 54,91</a:t>
                    </a:r>
                    <a:endParaRPr lang="ru-RU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c:rich>
              </c:tx>
              <c:spPr/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228-4481-A409-EA0E50F643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(9)'!$B$4:$M$7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(9)'!$B$11:$M$11</c:f>
              <c:numCache>
                <c:formatCode>General</c:formatCode>
                <c:ptCount val="2"/>
                <c:pt idx="0">
                  <c:v>65.940000000000026</c:v>
                </c:pt>
                <c:pt idx="1">
                  <c:v>54.91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28-4481-A409-EA0E50F64308}"/>
            </c:ext>
          </c:extLst>
        </c:ser>
        <c:dLbls/>
        <c:gapWidth val="0"/>
        <c:axId val="67900160"/>
        <c:axId val="67901696"/>
      </c:barChart>
      <c:catAx>
        <c:axId val="67900160"/>
        <c:scaling>
          <c:orientation val="minMax"/>
        </c:scaling>
        <c:delete val="1"/>
        <c:axPos val="l"/>
        <c:numFmt formatCode="General" sourceLinked="0"/>
        <c:tickLblPos val="none"/>
        <c:crossAx val="67901696"/>
        <c:crosses val="autoZero"/>
        <c:auto val="1"/>
        <c:lblAlgn val="ctr"/>
        <c:lblOffset val="100"/>
      </c:catAx>
      <c:valAx>
        <c:axId val="67901696"/>
        <c:scaling>
          <c:orientation val="minMax"/>
        </c:scaling>
        <c:delete val="1"/>
        <c:axPos val="b"/>
        <c:numFmt formatCode="General" sourceLinked="1"/>
        <c:tickLblPos val="none"/>
        <c:crossAx val="6790016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1400" b="1" i="1" u="none" strike="noStrike" kern="1200" baseline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400" b="1" i="1" u="none" strike="noStrike" kern="1200" baseline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sz="1400" b="1" i="1" u="none" strike="noStrike" kern="1200" baseline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том</a:t>
            </a:r>
            <a:r>
              <a:rPr lang="ru-RU" sz="1400" b="1" i="1" u="none" strike="noStrike" kern="1200" baseline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400" b="1" i="1" u="none" strike="noStrike" kern="1200" baseline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числе</a:t>
            </a:r>
            <a:r>
              <a:rPr lang="ru-RU" sz="1400" b="1" i="1" u="none" strike="noStrike" kern="1200" baseline="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400" b="1" i="1" u="none" strike="noStrike" kern="1200" baseline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инсульт</a:t>
            </a:r>
            <a:endParaRPr lang="ru-RU" sz="1400" b="1" i="1" u="none" strike="noStrike" kern="1200" baseline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c:rich>
      </c:tx>
      <c:layout>
        <c:manualLayout>
          <c:xMode val="edge"/>
          <c:yMode val="edge"/>
          <c:x val="5.5612641054134132E-2"/>
          <c:y val="5.7939083816256988E-2"/>
        </c:manualLayout>
      </c:layout>
    </c:title>
    <c:plotArea>
      <c:layout>
        <c:manualLayout>
          <c:layoutTarget val="inner"/>
          <c:xMode val="edge"/>
          <c:yMode val="edge"/>
          <c:x val="5.41279014802451E-2"/>
          <c:y val="0.32263518094945387"/>
          <c:w val="0.89174419703951036"/>
          <c:h val="0.67736481905054702"/>
        </c:manualLayout>
      </c:layout>
      <c:barChart>
        <c:barDir val="bar"/>
        <c:grouping val="clustered"/>
        <c:ser>
          <c:idx val="0"/>
          <c:order val="0"/>
          <c:tx>
            <c:strRef>
              <c:f>'Лист1 (10)'!$A$8</c:f>
              <c:strCache>
                <c:ptCount val="1"/>
                <c:pt idx="0">
                  <c:v>Всего по РК</c:v>
                </c:pt>
              </c:strCache>
            </c:strRef>
          </c:tx>
          <c:cat>
            <c:strRef>
              <c:f>'Лист1 (10)'!$B$4:$M$7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(10)'!$B$8:$M$8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CF-47C6-BE3E-8ADEB4C09960}"/>
            </c:ext>
          </c:extLst>
        </c:ser>
        <c:ser>
          <c:idx val="1"/>
          <c:order val="1"/>
          <c:tx>
            <c:strRef>
              <c:f>'Лист1 (10)'!$A$9</c:f>
              <c:strCache>
                <c:ptCount val="1"/>
                <c:pt idx="0">
                  <c:v>Онкологические заболевания</c:v>
                </c:pt>
              </c:strCache>
            </c:strRef>
          </c:tx>
          <c:cat>
            <c:strRef>
              <c:f>'Лист1 (10)'!$B$4:$M$7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(10)'!$B$9:$M$9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CF-47C6-BE3E-8ADEB4C09960}"/>
            </c:ext>
          </c:extLst>
        </c:ser>
        <c:ser>
          <c:idx val="2"/>
          <c:order val="2"/>
          <c:tx>
            <c:strRef>
              <c:f>'Лист1 (10)'!$A$10</c:f>
              <c:strCache>
                <c:ptCount val="1"/>
                <c:pt idx="0">
                  <c:v>Болезни системы кровообращения </c:v>
                </c:pt>
              </c:strCache>
            </c:strRef>
          </c:tx>
          <c:cat>
            <c:strRef>
              <c:f>'Лист1 (10)'!$B$4:$M$7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(10)'!$B$10:$M$10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CF-47C6-BE3E-8ADEB4C09960}"/>
            </c:ext>
          </c:extLst>
        </c:ser>
        <c:ser>
          <c:idx val="3"/>
          <c:order val="3"/>
          <c:tx>
            <c:strRef>
              <c:f>'Лист1 (10)'!$A$11</c:f>
              <c:strCache>
                <c:ptCount val="1"/>
                <c:pt idx="0">
                  <c:v>ИБС</c:v>
                </c:pt>
              </c:strCache>
            </c:strRef>
          </c:tx>
          <c:cat>
            <c:strRef>
              <c:f>'Лист1 (10)'!$B$4:$M$7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(10)'!$B$11:$M$11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BCF-47C6-BE3E-8ADEB4C09960}"/>
            </c:ext>
          </c:extLst>
        </c:ser>
        <c:ser>
          <c:idx val="4"/>
          <c:order val="4"/>
          <c:tx>
            <c:strRef>
              <c:f>'Лист1 (10)'!$A$12</c:f>
              <c:strCache>
                <c:ptCount val="1"/>
                <c:pt idx="0">
                  <c:v>инсульты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rgbClr val="4F81BD"/>
              </a:solidFill>
            </a:ln>
          </c:spPr>
          <c:dPt>
            <c:idx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BCF-47C6-BE3E-8ADEB4C09960}"/>
              </c:ext>
            </c:extLst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BCF-47C6-BE3E-8ADEB4C0996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Р</a:t>
                    </a:r>
                    <a:r>
                      <a:rPr lang="ru-RU" dirty="0" smtClean="0"/>
                      <a:t>К 65,77</a:t>
                    </a:r>
                    <a:endParaRPr lang="ru-RU" dirty="0"/>
                  </a:p>
                </c:rich>
              </c:tx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BCF-47C6-BE3E-8ADEB4C099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 algn="ctr">
                      <a:defRPr lang="ru-RU" sz="1100" b="1" i="0" u="none" strike="noStrike" kern="1200" baseline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ru-RU" sz="1100" dirty="0" smtClean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О</a:t>
                    </a:r>
                    <a:r>
                      <a:rPr lang="ru-RU" dirty="0" smtClean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ЭСР 33,8</a:t>
                    </a:r>
                    <a:endParaRPr lang="ru-RU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c:rich>
              </c:tx>
              <c:spPr/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BCF-47C6-BE3E-8ADEB4C099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prstClr val="white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(10)'!$B$4:$M$7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(10)'!$B$12:$M$12</c:f>
              <c:numCache>
                <c:formatCode>General</c:formatCode>
                <c:ptCount val="2"/>
                <c:pt idx="0">
                  <c:v>64.679999999999978</c:v>
                </c:pt>
                <c:pt idx="1">
                  <c:v>33.800000000000004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BCF-47C6-BE3E-8ADEB4C09960}"/>
            </c:ext>
          </c:extLst>
        </c:ser>
        <c:dLbls/>
        <c:gapWidth val="0"/>
        <c:axId val="68329472"/>
        <c:axId val="68331008"/>
      </c:barChart>
      <c:catAx>
        <c:axId val="68329472"/>
        <c:scaling>
          <c:orientation val="minMax"/>
        </c:scaling>
        <c:delete val="1"/>
        <c:axPos val="l"/>
        <c:numFmt formatCode="General" sourceLinked="0"/>
        <c:tickLblPos val="none"/>
        <c:crossAx val="68331008"/>
        <c:crosses val="autoZero"/>
        <c:auto val="1"/>
        <c:lblAlgn val="ctr"/>
        <c:lblOffset val="100"/>
      </c:catAx>
      <c:valAx>
        <c:axId val="68331008"/>
        <c:scaling>
          <c:orientation val="minMax"/>
        </c:scaling>
        <c:delete val="1"/>
        <c:axPos val="b"/>
        <c:numFmt formatCode="General" sourceLinked="1"/>
        <c:tickLblPos val="none"/>
        <c:crossAx val="68329472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140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/>
              <a:t>Болезни органов дыхания </a:t>
            </a:r>
            <a:endParaRPr lang="ru-RU" smtClean="0"/>
          </a:p>
          <a:p>
            <a:pPr algn="ctr" rtl="0">
              <a:defRPr lang="ru-RU" sz="140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mtClean="0"/>
              <a:t> </a:t>
            </a:r>
            <a:endParaRPr lang="ru-RU"/>
          </a:p>
        </c:rich>
      </c:tx>
      <c:layout>
        <c:manualLayout>
          <c:xMode val="edge"/>
          <c:yMode val="edge"/>
          <c:x val="8.3721503380815077E-2"/>
          <c:y val="2.6833040056481187E-2"/>
        </c:manualLayout>
      </c:layout>
    </c:title>
    <c:plotArea>
      <c:layout>
        <c:manualLayout>
          <c:layoutTarget val="inner"/>
          <c:xMode val="edge"/>
          <c:yMode val="edge"/>
          <c:x val="4.4092323075213991E-2"/>
          <c:y val="0.22502232262258917"/>
          <c:w val="0.9029968892345297"/>
          <c:h val="0.72505287110955963"/>
        </c:manualLayout>
      </c:layout>
      <c:barChart>
        <c:barDir val="bar"/>
        <c:grouping val="clustered"/>
        <c:ser>
          <c:idx val="0"/>
          <c:order val="0"/>
          <c:tx>
            <c:strRef>
              <c:f>'Лист1 (11)'!$A$8</c:f>
              <c:strCache>
                <c:ptCount val="1"/>
                <c:pt idx="0">
                  <c:v>Всего по РК</c:v>
                </c:pt>
              </c:strCache>
            </c:strRef>
          </c:tx>
          <c:cat>
            <c:strRef>
              <c:f>'Лист1 (11)'!$B$4:$M$7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(11)'!$B$8:$M$8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7F-496D-99FD-8D6F3A2CB6B4}"/>
            </c:ext>
          </c:extLst>
        </c:ser>
        <c:ser>
          <c:idx val="1"/>
          <c:order val="1"/>
          <c:tx>
            <c:strRef>
              <c:f>'Лист1 (11)'!$A$9</c:f>
              <c:strCache>
                <c:ptCount val="1"/>
                <c:pt idx="0">
                  <c:v>Онкологические заболевания</c:v>
                </c:pt>
              </c:strCache>
            </c:strRef>
          </c:tx>
          <c:cat>
            <c:strRef>
              <c:f>'Лист1 (11)'!$B$4:$M$7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(11)'!$B$9:$M$9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7F-496D-99FD-8D6F3A2CB6B4}"/>
            </c:ext>
          </c:extLst>
        </c:ser>
        <c:ser>
          <c:idx val="2"/>
          <c:order val="2"/>
          <c:tx>
            <c:strRef>
              <c:f>'Лист1 (11)'!$A$10</c:f>
              <c:strCache>
                <c:ptCount val="1"/>
                <c:pt idx="0">
                  <c:v>Болезни системы кровообращения </c:v>
                </c:pt>
              </c:strCache>
            </c:strRef>
          </c:tx>
          <c:cat>
            <c:strRef>
              <c:f>'Лист1 (11)'!$B$4:$M$7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(11)'!$B$10:$M$10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7F-496D-99FD-8D6F3A2CB6B4}"/>
            </c:ext>
          </c:extLst>
        </c:ser>
        <c:ser>
          <c:idx val="3"/>
          <c:order val="3"/>
          <c:tx>
            <c:strRef>
              <c:f>'Лист1 (11)'!$A$11</c:f>
              <c:strCache>
                <c:ptCount val="1"/>
                <c:pt idx="0">
                  <c:v>ИБС</c:v>
                </c:pt>
              </c:strCache>
            </c:strRef>
          </c:tx>
          <c:cat>
            <c:strRef>
              <c:f>'Лист1 (11)'!$B$4:$M$7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(11)'!$B$11:$M$11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B7F-496D-99FD-8D6F3A2CB6B4}"/>
            </c:ext>
          </c:extLst>
        </c:ser>
        <c:ser>
          <c:idx val="4"/>
          <c:order val="4"/>
          <c:tx>
            <c:strRef>
              <c:f>'Лист1 (11)'!$A$12</c:f>
              <c:strCache>
                <c:ptCount val="1"/>
                <c:pt idx="0">
                  <c:v>Болезни органов дыхания 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B7F-496D-99FD-8D6F3A2CB6B4}"/>
              </c:ext>
            </c:extLst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7F-496D-99FD-8D6F3A2CB6B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Р</a:t>
                    </a:r>
                    <a:r>
                      <a:rPr lang="ru-RU" dirty="0" smtClean="0"/>
                      <a:t>К 92,22</a:t>
                    </a:r>
                    <a:endParaRPr lang="ru-RU" dirty="0"/>
                  </a:p>
                </c:rich>
              </c:tx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7F-496D-99FD-8D6F3A2CB6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О</a:t>
                    </a:r>
                    <a:r>
                      <a:rPr lang="ru-RU" dirty="0" smtClean="0"/>
                      <a:t>ЭСР 41,3</a:t>
                    </a:r>
                    <a:endParaRPr lang="ru-RU" dirty="0"/>
                  </a:p>
                </c:rich>
              </c:tx>
              <c:dLblPos val="inBase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B7F-496D-99FD-8D6F3A2CB6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(11)'!$B$4:$M$7</c:f>
              <c:strCache>
                <c:ptCount val="4"/>
                <c:pt idx="0">
                  <c:v> РК </c:v>
                </c:pt>
                <c:pt idx="1">
                  <c:v>ОЭСР                               </c:v>
                </c:pt>
                <c:pt idx="2">
                  <c:v>На 100 тыс.нас.</c:v>
                </c:pt>
                <c:pt idx="3">
                  <c:v>     На 100 тыс.нас.</c:v>
                </c:pt>
              </c:strCache>
            </c:strRef>
          </c:cat>
          <c:val>
            <c:numRef>
              <c:f>'Лист1 (11)'!$B$12:$M$12</c:f>
              <c:numCache>
                <c:formatCode>General</c:formatCode>
                <c:ptCount val="2"/>
                <c:pt idx="0">
                  <c:v>102.11999999999999</c:v>
                </c:pt>
                <c:pt idx="1">
                  <c:v>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7F-496D-99FD-8D6F3A2CB6B4}"/>
            </c:ext>
          </c:extLst>
        </c:ser>
        <c:dLbls/>
        <c:gapWidth val="0"/>
        <c:axId val="68274816"/>
        <c:axId val="68284800"/>
      </c:barChart>
      <c:catAx>
        <c:axId val="68274816"/>
        <c:scaling>
          <c:orientation val="minMax"/>
        </c:scaling>
        <c:delete val="1"/>
        <c:axPos val="l"/>
        <c:numFmt formatCode="General" sourceLinked="0"/>
        <c:tickLblPos val="none"/>
        <c:crossAx val="68284800"/>
        <c:crosses val="autoZero"/>
        <c:auto val="1"/>
        <c:lblAlgn val="ctr"/>
        <c:lblOffset val="100"/>
      </c:catAx>
      <c:valAx>
        <c:axId val="68284800"/>
        <c:scaling>
          <c:orientation val="minMax"/>
        </c:scaling>
        <c:delete val="1"/>
        <c:axPos val="b"/>
        <c:numFmt formatCode="General" sourceLinked="1"/>
        <c:tickLblPos val="none"/>
        <c:crossAx val="68274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показателей</a:t>
            </a:r>
            <a:r>
              <a:rPr lang="ru-RU" sz="1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смертности от </a:t>
            </a:r>
            <a:r>
              <a:rPr lang="ru-RU" sz="1400" baseline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бск</a:t>
            </a:r>
            <a:r>
              <a:rPr lang="ru-RU" sz="1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некоторых странах </a:t>
            </a:r>
            <a:r>
              <a:rPr lang="ru-RU" sz="1400" baseline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оэср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521826082677976"/>
          <c:y val="2.4691358024691381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4237854381503495E-2"/>
          <c:y val="0.3241009107741345"/>
          <c:w val="0.96519635595632458"/>
          <c:h val="0.57044979223489245"/>
        </c:manualLayout>
      </c:layout>
      <c:barChart>
        <c:barDir val="col"/>
        <c:grouping val="clustered"/>
        <c:ser>
          <c:idx val="0"/>
          <c:order val="0"/>
          <c:tx>
            <c:strRef>
              <c:f>Лист1!$E$3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Лист1!$D$4:$D$9</c:f>
              <c:strCache>
                <c:ptCount val="6"/>
                <c:pt idx="0">
                  <c:v>Израиль</c:v>
                </c:pt>
                <c:pt idx="1">
                  <c:v>Норвегия</c:v>
                </c:pt>
                <c:pt idx="2">
                  <c:v>Италия</c:v>
                </c:pt>
                <c:pt idx="3">
                  <c:v>Нидерланды</c:v>
                </c:pt>
                <c:pt idx="4">
                  <c:v>Великобритания</c:v>
                </c:pt>
                <c:pt idx="5">
                  <c:v>США</c:v>
                </c:pt>
              </c:strCache>
            </c:strRef>
          </c:cat>
          <c:val>
            <c:numRef>
              <c:f>Лист1!$E$4:$E$9</c:f>
              <c:numCache>
                <c:formatCode>General</c:formatCode>
                <c:ptCount val="6"/>
                <c:pt idx="0">
                  <c:v>187.8</c:v>
                </c:pt>
                <c:pt idx="1">
                  <c:v>405.1</c:v>
                </c:pt>
                <c:pt idx="2">
                  <c:v>422.2</c:v>
                </c:pt>
                <c:pt idx="3">
                  <c:v>308.89999999999981</c:v>
                </c:pt>
                <c:pt idx="4">
                  <c:v>407.3</c:v>
                </c:pt>
                <c:pt idx="5">
                  <c:v>333.7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Лист1!$D$4:$D$9</c:f>
              <c:strCache>
                <c:ptCount val="6"/>
                <c:pt idx="0">
                  <c:v>Израиль</c:v>
                </c:pt>
                <c:pt idx="1">
                  <c:v>Норвегия</c:v>
                </c:pt>
                <c:pt idx="2">
                  <c:v>Италия</c:v>
                </c:pt>
                <c:pt idx="3">
                  <c:v>Нидерланды</c:v>
                </c:pt>
                <c:pt idx="4">
                  <c:v>Великобритания</c:v>
                </c:pt>
                <c:pt idx="5">
                  <c:v>США</c:v>
                </c:pt>
              </c:strCache>
            </c:strRef>
          </c:cat>
          <c:val>
            <c:numRef>
              <c:f>Лист1!$F$4:$F$9</c:f>
              <c:numCache>
                <c:formatCode>General</c:formatCode>
                <c:ptCount val="6"/>
                <c:pt idx="0">
                  <c:v>124.1</c:v>
                </c:pt>
                <c:pt idx="1">
                  <c:v>223.7</c:v>
                </c:pt>
                <c:pt idx="2">
                  <c:v>394.4</c:v>
                </c:pt>
                <c:pt idx="3">
                  <c:v>232</c:v>
                </c:pt>
                <c:pt idx="4">
                  <c:v>242.8</c:v>
                </c:pt>
                <c:pt idx="5">
                  <c:v>260.60000000000002</c:v>
                </c:pt>
              </c:numCache>
            </c:numRef>
          </c:val>
        </c:ser>
        <c:dLbls/>
        <c:gapWidth val="444"/>
        <c:overlap val="-90"/>
        <c:axId val="70883200"/>
        <c:axId val="70884736"/>
      </c:barChart>
      <c:catAx>
        <c:axId val="708832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0884736"/>
        <c:crosses val="autoZero"/>
        <c:auto val="1"/>
        <c:lblAlgn val="ctr"/>
        <c:lblOffset val="100"/>
      </c:catAx>
      <c:valAx>
        <c:axId val="70884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88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331490287273763E-2"/>
          <c:y val="0.16898808643773264"/>
          <c:w val="0.22819790858072583"/>
          <c:h val="0.1524026403296651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смертности</a:t>
            </a:r>
            <a:r>
              <a:rPr lang="ru-RU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baseline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ибс</a:t>
            </a:r>
            <a:r>
              <a:rPr lang="ru-RU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5310047726924523"/>
          <c:y val="4.166666666666666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'[некоторые причины смертности оэср.xls]ибс'!$I$12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'[некоторые причины смертности оэср.xls]ибс'!$H$13:$H$18</c:f>
              <c:strCache>
                <c:ptCount val="6"/>
                <c:pt idx="0">
                  <c:v>Израиль</c:v>
                </c:pt>
                <c:pt idx="1">
                  <c:v>Нидерланды</c:v>
                </c:pt>
                <c:pt idx="2">
                  <c:v>Италия</c:v>
                </c:pt>
                <c:pt idx="3">
                  <c:v>Великобритания</c:v>
                </c:pt>
                <c:pt idx="4">
                  <c:v>США</c:v>
                </c:pt>
                <c:pt idx="5">
                  <c:v>Норвегия</c:v>
                </c:pt>
              </c:strCache>
            </c:strRef>
          </c:cat>
          <c:val>
            <c:numRef>
              <c:f>'[некоторые причины смертности оэср.xls]ибс'!$I$13:$I$18</c:f>
              <c:numCache>
                <c:formatCode>General</c:formatCode>
                <c:ptCount val="6"/>
                <c:pt idx="0">
                  <c:v>91.1</c:v>
                </c:pt>
                <c:pt idx="1">
                  <c:v>109.5</c:v>
                </c:pt>
                <c:pt idx="2">
                  <c:v>129.1</c:v>
                </c:pt>
                <c:pt idx="3">
                  <c:v>205</c:v>
                </c:pt>
                <c:pt idx="4">
                  <c:v>182.6</c:v>
                </c:pt>
                <c:pt idx="5">
                  <c:v>182.2</c:v>
                </c:pt>
              </c:numCache>
            </c:numRef>
          </c:val>
        </c:ser>
        <c:ser>
          <c:idx val="1"/>
          <c:order val="1"/>
          <c:tx>
            <c:strRef>
              <c:f>'[некоторые причины смертности оэср.xls]ибс'!$J$12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'[некоторые причины смертности оэср.xls]ибс'!$H$13:$H$18</c:f>
              <c:strCache>
                <c:ptCount val="6"/>
                <c:pt idx="0">
                  <c:v>Израиль</c:v>
                </c:pt>
                <c:pt idx="1">
                  <c:v>Нидерланды</c:v>
                </c:pt>
                <c:pt idx="2">
                  <c:v>Италия</c:v>
                </c:pt>
                <c:pt idx="3">
                  <c:v>Великобритания</c:v>
                </c:pt>
                <c:pt idx="4">
                  <c:v>США</c:v>
                </c:pt>
                <c:pt idx="5">
                  <c:v>Норвегия</c:v>
                </c:pt>
              </c:strCache>
            </c:strRef>
          </c:cat>
          <c:val>
            <c:numRef>
              <c:f>'[некоторые причины смертности оэср.xls]ибс'!$J$13:$J$18</c:f>
              <c:numCache>
                <c:formatCode>General</c:formatCode>
                <c:ptCount val="6"/>
                <c:pt idx="0">
                  <c:v>46.7</c:v>
                </c:pt>
                <c:pt idx="1">
                  <c:v>53</c:v>
                </c:pt>
                <c:pt idx="2">
                  <c:v>120.5</c:v>
                </c:pt>
                <c:pt idx="3">
                  <c:v>107.1</c:v>
                </c:pt>
                <c:pt idx="4">
                  <c:v>114.3</c:v>
                </c:pt>
                <c:pt idx="5">
                  <c:v>81.2</c:v>
                </c:pt>
              </c:numCache>
            </c:numRef>
          </c:val>
        </c:ser>
        <c:dLbls/>
        <c:gapWidth val="444"/>
        <c:overlap val="-90"/>
        <c:axId val="71077248"/>
        <c:axId val="71582848"/>
      </c:barChart>
      <c:catAx>
        <c:axId val="710772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582848"/>
        <c:crosses val="autoZero"/>
        <c:auto val="1"/>
        <c:lblAlgn val="ctr"/>
        <c:lblOffset val="100"/>
      </c:catAx>
      <c:valAx>
        <c:axId val="715828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107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0.24485</cdr:x>
      <cdr:y>0.46199</cdr:y>
    </cdr:from>
    <cdr:to>
      <cdr:x>0.26868</cdr:x>
      <cdr:y>0.53604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1610997" y="1230870"/>
          <a:ext cx="156791" cy="197291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0.26674</cdr:x>
      <cdr:y>0.44897</cdr:y>
    </cdr:from>
    <cdr:to>
      <cdr:x>0.33732</cdr:x>
      <cdr:y>0.55293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1755013" y="1196181"/>
          <a:ext cx="464376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45%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0.08069</cdr:x>
      <cdr:y>0.62162</cdr:y>
    </cdr:from>
    <cdr:to>
      <cdr:x>0.11545</cdr:x>
      <cdr:y>0.69059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530877" y="1656184"/>
          <a:ext cx="228733" cy="183757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0.11352</cdr:x>
      <cdr:y>0.59459</cdr:y>
    </cdr:from>
    <cdr:to>
      <cdr:x>0.19336</cdr:x>
      <cdr:y>0.69856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746901" y="1584176"/>
          <a:ext cx="525309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34%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0.44185</cdr:x>
      <cdr:y>0.36237</cdr:y>
    </cdr:from>
    <cdr:to>
      <cdr:x>0.47494</cdr:x>
      <cdr:y>0.46625</cdr:y>
    </cdr:to>
    <cdr:sp macro="" textlink="">
      <cdr:nvSpPr>
        <cdr:cNvPr id="6" name="Стрелка вниз 5"/>
        <cdr:cNvSpPr/>
      </cdr:nvSpPr>
      <cdr:spPr>
        <a:xfrm xmlns:a="http://schemas.openxmlformats.org/drawingml/2006/main">
          <a:off x="2907141" y="965457"/>
          <a:ext cx="217745" cy="27678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0.47432</cdr:x>
      <cdr:y>0.36233</cdr:y>
    </cdr:from>
    <cdr:to>
      <cdr:x>0.53998</cdr:x>
      <cdr:y>0.4663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3120785" y="965349"/>
          <a:ext cx="432048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/>
            <a:t>7</a:t>
          </a:r>
          <a:r>
            <a:rPr lang="ru-RU" sz="1200" dirty="0" smtClean="0"/>
            <a:t>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0.72452</cdr:x>
      <cdr:y>0.44859</cdr:y>
    </cdr:from>
    <cdr:to>
      <cdr:x>0.75736</cdr:x>
      <cdr:y>0.53731</cdr:y>
    </cdr:to>
    <cdr:sp macro="" textlink="">
      <cdr:nvSpPr>
        <cdr:cNvPr id="8" name="Стрелка вниз 7"/>
        <cdr:cNvSpPr/>
      </cdr:nvSpPr>
      <cdr:spPr>
        <a:xfrm xmlns:a="http://schemas.openxmlformats.org/drawingml/2006/main">
          <a:off x="5870858" y="1453606"/>
          <a:ext cx="266106" cy="28748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0.76007</cdr:x>
      <cdr:y>0.44737</cdr:y>
    </cdr:from>
    <cdr:to>
      <cdr:x>0.82879</cdr:x>
      <cdr:y>0.55133</cdr:y>
    </cdr:to>
    <cdr:sp macro="" textlink="">
      <cdr:nvSpPr>
        <cdr:cNvPr id="9" name="TextBox 5"/>
        <cdr:cNvSpPr txBox="1"/>
      </cdr:nvSpPr>
      <cdr:spPr>
        <a:xfrm xmlns:a="http://schemas.openxmlformats.org/drawingml/2006/main">
          <a:off x="6158890" y="1449625"/>
          <a:ext cx="556846" cy="33686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40%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0.89056</cdr:x>
      <cdr:y>0.47463</cdr:y>
    </cdr:from>
    <cdr:to>
      <cdr:x>0.92979</cdr:x>
      <cdr:y>0.56452</cdr:y>
    </cdr:to>
    <cdr:sp macro="" textlink="">
      <cdr:nvSpPr>
        <cdr:cNvPr id="10" name="Стрелка вниз 9"/>
        <cdr:cNvSpPr/>
      </cdr:nvSpPr>
      <cdr:spPr>
        <a:xfrm xmlns:a="http://schemas.openxmlformats.org/drawingml/2006/main">
          <a:off x="5859469" y="1264543"/>
          <a:ext cx="258129" cy="23950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0.92339</cdr:x>
      <cdr:y>0.45877</cdr:y>
    </cdr:from>
    <cdr:to>
      <cdr:x>1</cdr:x>
      <cdr:y>0.56274</cdr:y>
    </cdr:to>
    <cdr:sp macro="" textlink="">
      <cdr:nvSpPr>
        <cdr:cNvPr id="11" name="TextBox 5"/>
        <cdr:cNvSpPr txBox="1"/>
      </cdr:nvSpPr>
      <cdr:spPr>
        <a:xfrm xmlns:a="http://schemas.openxmlformats.org/drawingml/2006/main">
          <a:off x="7482327" y="1486582"/>
          <a:ext cx="620779" cy="3369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22%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0.09574</cdr:x>
      <cdr:y>0.59906</cdr:y>
    </cdr:from>
    <cdr:to>
      <cdr:x>0.12854</cdr:x>
      <cdr:y>0.69906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648072" y="1584176"/>
          <a:ext cx="222015" cy="26444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0.12766</cdr:x>
      <cdr:y>0.59906</cdr:y>
    </cdr:from>
    <cdr:to>
      <cdr:x>0.18919</cdr:x>
      <cdr:y>0.68635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929672" y="1900909"/>
          <a:ext cx="448082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49%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0.25532</cdr:x>
      <cdr:y>0.57183</cdr:y>
    </cdr:from>
    <cdr:to>
      <cdr:x>0.28812</cdr:x>
      <cdr:y>0.67183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1728192" y="1512168"/>
          <a:ext cx="222015" cy="26444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0.28723</cdr:x>
      <cdr:y>0.57183</cdr:y>
    </cdr:from>
    <cdr:to>
      <cdr:x>0.35728</cdr:x>
      <cdr:y>0.65912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2091726" y="1814503"/>
          <a:ext cx="510164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52%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0.40426</cdr:x>
      <cdr:y>0.40845</cdr:y>
    </cdr:from>
    <cdr:to>
      <cdr:x>0.43707</cdr:x>
      <cdr:y>0.50845</cdr:y>
    </cdr:to>
    <cdr:sp macro="" textlink="">
      <cdr:nvSpPr>
        <cdr:cNvPr id="6" name="Стрелка вниз 5"/>
        <cdr:cNvSpPr/>
      </cdr:nvSpPr>
      <cdr:spPr>
        <a:xfrm xmlns:a="http://schemas.openxmlformats.org/drawingml/2006/main">
          <a:off x="2736304" y="1080120"/>
          <a:ext cx="222083" cy="26444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0.43617</cdr:x>
      <cdr:y>0.40845</cdr:y>
    </cdr:from>
    <cdr:to>
      <cdr:x>0.49572</cdr:x>
      <cdr:y>0.49574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3176368" y="1296074"/>
          <a:ext cx="433634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7%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0.56493</cdr:x>
      <cdr:y>0.35045</cdr:y>
    </cdr:from>
    <cdr:to>
      <cdr:x>0.59773</cdr:x>
      <cdr:y>0.45045</cdr:y>
    </cdr:to>
    <cdr:sp macro="" textlink="">
      <cdr:nvSpPr>
        <cdr:cNvPr id="8" name="Стрелка вниз 7"/>
        <cdr:cNvSpPr/>
      </cdr:nvSpPr>
      <cdr:spPr>
        <a:xfrm xmlns:a="http://schemas.openxmlformats.org/drawingml/2006/main">
          <a:off x="4114058" y="1112044"/>
          <a:ext cx="238863" cy="31731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0.59504</cdr:x>
      <cdr:y>0.3457</cdr:y>
    </cdr:from>
    <cdr:to>
      <cdr:x>0.66381</cdr:x>
      <cdr:y>0.433</cdr:y>
    </cdr:to>
    <cdr:sp macro="" textlink="">
      <cdr:nvSpPr>
        <cdr:cNvPr id="9" name="TextBox 5"/>
        <cdr:cNvSpPr txBox="1"/>
      </cdr:nvSpPr>
      <cdr:spPr>
        <a:xfrm xmlns:a="http://schemas.openxmlformats.org/drawingml/2006/main">
          <a:off x="4333321" y="1096972"/>
          <a:ext cx="500817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49%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0.7234</cdr:x>
      <cdr:y>0.32676</cdr:y>
    </cdr:from>
    <cdr:to>
      <cdr:x>0.7562</cdr:x>
      <cdr:y>0.42676</cdr:y>
    </cdr:to>
    <cdr:sp macro="" textlink="">
      <cdr:nvSpPr>
        <cdr:cNvPr id="10" name="Стрелка вниз 9"/>
        <cdr:cNvSpPr/>
      </cdr:nvSpPr>
      <cdr:spPr>
        <a:xfrm xmlns:a="http://schemas.openxmlformats.org/drawingml/2006/main">
          <a:off x="4896544" y="864096"/>
          <a:ext cx="222015" cy="26444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0.75532</cdr:x>
      <cdr:y>0.32676</cdr:y>
    </cdr:from>
    <cdr:to>
      <cdr:x>0.82202</cdr:x>
      <cdr:y>0.41405</cdr:y>
    </cdr:to>
    <cdr:sp macro="" textlink="">
      <cdr:nvSpPr>
        <cdr:cNvPr id="11" name="TextBox 5"/>
        <cdr:cNvSpPr txBox="1"/>
      </cdr:nvSpPr>
      <cdr:spPr>
        <a:xfrm xmlns:a="http://schemas.openxmlformats.org/drawingml/2006/main">
          <a:off x="5500549" y="1036859"/>
          <a:ext cx="485717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37%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0.88298</cdr:x>
      <cdr:y>0.35399</cdr:y>
    </cdr:from>
    <cdr:to>
      <cdr:x>0.91579</cdr:x>
      <cdr:y>0.45399</cdr:y>
    </cdr:to>
    <cdr:sp macro="" textlink="">
      <cdr:nvSpPr>
        <cdr:cNvPr id="12" name="Стрелка вниз 11"/>
        <cdr:cNvSpPr/>
      </cdr:nvSpPr>
      <cdr:spPr>
        <a:xfrm xmlns:a="http://schemas.openxmlformats.org/drawingml/2006/main">
          <a:off x="5976664" y="936104"/>
          <a:ext cx="222083" cy="26444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0.91489</cdr:x>
      <cdr:y>0.35399</cdr:y>
    </cdr:from>
    <cdr:to>
      <cdr:x>0.97764</cdr:x>
      <cdr:y>0.44128</cdr:y>
    </cdr:to>
    <cdr:sp macro="" textlink="">
      <cdr:nvSpPr>
        <cdr:cNvPr id="13" name="TextBox 5"/>
        <cdr:cNvSpPr txBox="1"/>
      </cdr:nvSpPr>
      <cdr:spPr>
        <a:xfrm xmlns:a="http://schemas.openxmlformats.org/drawingml/2006/main">
          <a:off x="6662603" y="1123264"/>
          <a:ext cx="456965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55%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3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9983A-E9A1-4074-9F4A-804835E5149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F70A5-05FD-47AF-B1A7-9182B768C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2941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3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4F6EE-070C-41D6-8DE1-98C68B5B2E9A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746125"/>
            <a:ext cx="53054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9B94-4CEB-4CAF-AA0A-208C38F02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4563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99B94-4CEB-4CAF-AA0A-208C38F02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34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ru-RU" smtClean="0"/>
          </a:p>
          <a:p>
            <a:endParaRPr lang="en-GB" altLang="ru-RU" smtClean="0"/>
          </a:p>
          <a:p>
            <a:r>
              <a:rPr lang="en-GB" altLang="ru-RU" smtClean="0"/>
              <a:t> </a:t>
            </a:r>
          </a:p>
          <a:p>
            <a:endParaRPr lang="en-GB" altLang="ru-RU" smtClean="0"/>
          </a:p>
          <a:p>
            <a:r>
              <a:rPr lang="en-GB" altLang="ru-RU" smtClean="0"/>
              <a:t> </a:t>
            </a:r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99B94-4CEB-4CAF-AA0A-208C38F02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99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0560" y="1197187"/>
            <a:ext cx="7803356" cy="2546773"/>
          </a:xfrm>
        </p:spPr>
        <p:txBody>
          <a:bodyPr anchor="b"/>
          <a:lstStyle>
            <a:lvl1pPr algn="ctr">
              <a:defRPr sz="512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0560" y="3842174"/>
            <a:ext cx="7803356" cy="1766146"/>
          </a:xfrm>
        </p:spPr>
        <p:txBody>
          <a:bodyPr/>
          <a:lstStyle>
            <a:lvl1pPr marL="0" indent="0" algn="ctr">
              <a:buNone/>
              <a:defRPr sz="2048"/>
            </a:lvl1pPr>
            <a:lvl2pPr marL="390174" indent="0" algn="ctr">
              <a:buNone/>
              <a:defRPr sz="1707"/>
            </a:lvl2pPr>
            <a:lvl3pPr marL="780349" indent="0" algn="ctr">
              <a:buNone/>
              <a:defRPr sz="1536"/>
            </a:lvl3pPr>
            <a:lvl4pPr marL="1170523" indent="0" algn="ctr">
              <a:buNone/>
              <a:defRPr sz="1365"/>
            </a:lvl4pPr>
            <a:lvl5pPr marL="1560698" indent="0" algn="ctr">
              <a:buNone/>
              <a:defRPr sz="1365"/>
            </a:lvl5pPr>
            <a:lvl6pPr marL="1950872" indent="0" algn="ctr">
              <a:buNone/>
              <a:defRPr sz="1365"/>
            </a:lvl6pPr>
            <a:lvl7pPr marL="2341047" indent="0" algn="ctr">
              <a:buNone/>
              <a:defRPr sz="1365"/>
            </a:lvl7pPr>
            <a:lvl8pPr marL="2731221" indent="0" algn="ctr">
              <a:buNone/>
              <a:defRPr sz="1365"/>
            </a:lvl8pPr>
            <a:lvl9pPr marL="3121396" indent="0" algn="ctr">
              <a:buNone/>
              <a:defRPr sz="1365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39C7-74AA-4936-BB55-73BF5D19D8C1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67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4CD8-91BF-4C98-AD7C-A0476E816740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92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45702" y="389467"/>
            <a:ext cx="2243465" cy="61992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5308" y="389467"/>
            <a:ext cx="6600339" cy="61992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2C6-1068-4AEE-A682-96C9FB109450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02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727-75AC-41C8-AD2C-DA76D8829F89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09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889" y="1823721"/>
            <a:ext cx="8973860" cy="3042919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9889" y="4895428"/>
            <a:ext cx="8973860" cy="1600199"/>
          </a:xfrm>
        </p:spPr>
        <p:txBody>
          <a:bodyPr/>
          <a:lstStyle>
            <a:lvl1pPr marL="0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1pPr>
            <a:lvl2pPr marL="390174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2pPr>
            <a:lvl3pPr marL="780349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3pPr>
            <a:lvl4pPr marL="1170523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560698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1950872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341047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2731221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121396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36C4-C01A-4122-A1B3-EF47598184E9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2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5308" y="1947333"/>
            <a:ext cx="4421902" cy="46414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7265" y="1947333"/>
            <a:ext cx="4421902" cy="46414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AC1B-4F45-448C-BB07-7741FED53F87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02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63" y="389467"/>
            <a:ext cx="8973860" cy="14139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6663" y="1793241"/>
            <a:ext cx="4401580" cy="878839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74" indent="0">
              <a:buNone/>
              <a:defRPr sz="1707" b="1"/>
            </a:lvl2pPr>
            <a:lvl3pPr marL="780349" indent="0">
              <a:buNone/>
              <a:defRPr sz="1536" b="1"/>
            </a:lvl3pPr>
            <a:lvl4pPr marL="1170523" indent="0">
              <a:buNone/>
              <a:defRPr sz="1365" b="1"/>
            </a:lvl4pPr>
            <a:lvl5pPr marL="1560698" indent="0">
              <a:buNone/>
              <a:defRPr sz="1365" b="1"/>
            </a:lvl5pPr>
            <a:lvl6pPr marL="1950872" indent="0">
              <a:buNone/>
              <a:defRPr sz="1365" b="1"/>
            </a:lvl6pPr>
            <a:lvl7pPr marL="2341047" indent="0">
              <a:buNone/>
              <a:defRPr sz="1365" b="1"/>
            </a:lvl7pPr>
            <a:lvl8pPr marL="2731221" indent="0">
              <a:buNone/>
              <a:defRPr sz="1365" b="1"/>
            </a:lvl8pPr>
            <a:lvl9pPr marL="3121396" indent="0">
              <a:buNone/>
              <a:defRPr sz="136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6663" y="2672080"/>
            <a:ext cx="4401580" cy="39302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67265" y="1793241"/>
            <a:ext cx="4423257" cy="878839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74" indent="0">
              <a:buNone/>
              <a:defRPr sz="1707" b="1"/>
            </a:lvl2pPr>
            <a:lvl3pPr marL="780349" indent="0">
              <a:buNone/>
              <a:defRPr sz="1536" b="1"/>
            </a:lvl3pPr>
            <a:lvl4pPr marL="1170523" indent="0">
              <a:buNone/>
              <a:defRPr sz="1365" b="1"/>
            </a:lvl4pPr>
            <a:lvl5pPr marL="1560698" indent="0">
              <a:buNone/>
              <a:defRPr sz="1365" b="1"/>
            </a:lvl5pPr>
            <a:lvl6pPr marL="1950872" indent="0">
              <a:buNone/>
              <a:defRPr sz="1365" b="1"/>
            </a:lvl6pPr>
            <a:lvl7pPr marL="2341047" indent="0">
              <a:buNone/>
              <a:defRPr sz="1365" b="1"/>
            </a:lvl7pPr>
            <a:lvl8pPr marL="2731221" indent="0">
              <a:buNone/>
              <a:defRPr sz="1365" b="1"/>
            </a:lvl8pPr>
            <a:lvl9pPr marL="3121396" indent="0">
              <a:buNone/>
              <a:defRPr sz="136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67265" y="2672080"/>
            <a:ext cx="4423257" cy="39302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F12-D382-4CAF-8CA7-B600793C37CA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10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2B6-D30F-4D91-BDC1-2D6273E7D59D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31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4AA-084A-4A3A-89BA-E03910372898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27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63" y="487680"/>
            <a:ext cx="3355714" cy="170688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3257" y="1053254"/>
            <a:ext cx="5267265" cy="5198533"/>
          </a:xfrm>
        </p:spPr>
        <p:txBody>
          <a:bodyPr/>
          <a:lstStyle>
            <a:lvl1pPr>
              <a:defRPr sz="2731"/>
            </a:lvl1pPr>
            <a:lvl2pPr>
              <a:defRPr sz="2390"/>
            </a:lvl2pPr>
            <a:lvl3pPr>
              <a:defRPr sz="2048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6663" y="2194560"/>
            <a:ext cx="3355714" cy="4065694"/>
          </a:xfrm>
        </p:spPr>
        <p:txBody>
          <a:bodyPr/>
          <a:lstStyle>
            <a:lvl1pPr marL="0" indent="0">
              <a:buNone/>
              <a:defRPr sz="1365"/>
            </a:lvl1pPr>
            <a:lvl2pPr marL="390174" indent="0">
              <a:buNone/>
              <a:defRPr sz="1195"/>
            </a:lvl2pPr>
            <a:lvl3pPr marL="780349" indent="0">
              <a:buNone/>
              <a:defRPr sz="1024"/>
            </a:lvl3pPr>
            <a:lvl4pPr marL="1170523" indent="0">
              <a:buNone/>
              <a:defRPr sz="853"/>
            </a:lvl4pPr>
            <a:lvl5pPr marL="1560698" indent="0">
              <a:buNone/>
              <a:defRPr sz="853"/>
            </a:lvl5pPr>
            <a:lvl6pPr marL="1950872" indent="0">
              <a:buNone/>
              <a:defRPr sz="853"/>
            </a:lvl6pPr>
            <a:lvl7pPr marL="2341047" indent="0">
              <a:buNone/>
              <a:defRPr sz="853"/>
            </a:lvl7pPr>
            <a:lvl8pPr marL="2731221" indent="0">
              <a:buNone/>
              <a:defRPr sz="853"/>
            </a:lvl8pPr>
            <a:lvl9pPr marL="3121396" indent="0">
              <a:buNone/>
              <a:defRPr sz="85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D1C-0BB9-4F5B-BFE5-A44E3D09CE94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99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63" y="487680"/>
            <a:ext cx="3355714" cy="170688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23257" y="1053254"/>
            <a:ext cx="5267265" cy="5198533"/>
          </a:xfrm>
        </p:spPr>
        <p:txBody>
          <a:bodyPr/>
          <a:lstStyle>
            <a:lvl1pPr marL="0" indent="0">
              <a:buNone/>
              <a:defRPr sz="2731"/>
            </a:lvl1pPr>
            <a:lvl2pPr marL="390174" indent="0">
              <a:buNone/>
              <a:defRPr sz="2390"/>
            </a:lvl2pPr>
            <a:lvl3pPr marL="780349" indent="0">
              <a:buNone/>
              <a:defRPr sz="2048"/>
            </a:lvl3pPr>
            <a:lvl4pPr marL="1170523" indent="0">
              <a:buNone/>
              <a:defRPr sz="1707"/>
            </a:lvl4pPr>
            <a:lvl5pPr marL="1560698" indent="0">
              <a:buNone/>
              <a:defRPr sz="1707"/>
            </a:lvl5pPr>
            <a:lvl6pPr marL="1950872" indent="0">
              <a:buNone/>
              <a:defRPr sz="1707"/>
            </a:lvl6pPr>
            <a:lvl7pPr marL="2341047" indent="0">
              <a:buNone/>
              <a:defRPr sz="1707"/>
            </a:lvl7pPr>
            <a:lvl8pPr marL="2731221" indent="0">
              <a:buNone/>
              <a:defRPr sz="1707"/>
            </a:lvl8pPr>
            <a:lvl9pPr marL="3121396" indent="0">
              <a:buNone/>
              <a:defRPr sz="170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6663" y="2194560"/>
            <a:ext cx="3355714" cy="4065694"/>
          </a:xfrm>
        </p:spPr>
        <p:txBody>
          <a:bodyPr/>
          <a:lstStyle>
            <a:lvl1pPr marL="0" indent="0">
              <a:buNone/>
              <a:defRPr sz="1365"/>
            </a:lvl1pPr>
            <a:lvl2pPr marL="390174" indent="0">
              <a:buNone/>
              <a:defRPr sz="1195"/>
            </a:lvl2pPr>
            <a:lvl3pPr marL="780349" indent="0">
              <a:buNone/>
              <a:defRPr sz="1024"/>
            </a:lvl3pPr>
            <a:lvl4pPr marL="1170523" indent="0">
              <a:buNone/>
              <a:defRPr sz="853"/>
            </a:lvl4pPr>
            <a:lvl5pPr marL="1560698" indent="0">
              <a:buNone/>
              <a:defRPr sz="853"/>
            </a:lvl5pPr>
            <a:lvl6pPr marL="1950872" indent="0">
              <a:buNone/>
              <a:defRPr sz="853"/>
            </a:lvl6pPr>
            <a:lvl7pPr marL="2341047" indent="0">
              <a:buNone/>
              <a:defRPr sz="853"/>
            </a:lvl7pPr>
            <a:lvl8pPr marL="2731221" indent="0">
              <a:buNone/>
              <a:defRPr sz="853"/>
            </a:lvl8pPr>
            <a:lvl9pPr marL="3121396" indent="0">
              <a:buNone/>
              <a:defRPr sz="85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479A-A3B7-4E84-9F39-8DF9D0584880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94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08" y="389467"/>
            <a:ext cx="89738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5308" y="1947333"/>
            <a:ext cx="89738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15308" y="6780107"/>
            <a:ext cx="2341007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CA3B5-884C-4D74-9B1E-E39D4FE92BB7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6483" y="6780107"/>
            <a:ext cx="35115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48160" y="6780107"/>
            <a:ext cx="2341007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CB9-50F2-49B7-9445-0F7DB3DF6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79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hf sldNum="0" hdr="0" ftr="0" dt="0"/>
  <p:txStyles>
    <p:titleStyle>
      <a:lvl1pPr algn="l" defTabSz="780349" rtl="0" eaLnBrk="1" latinLnBrk="0" hangingPunct="1">
        <a:lnSpc>
          <a:spcPct val="90000"/>
        </a:lnSpc>
        <a:spcBef>
          <a:spcPct val="0"/>
        </a:spcBef>
        <a:buNone/>
        <a:defRPr sz="37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87" indent="-195087" algn="l" defTabSz="780349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390" kern="1200">
          <a:solidFill>
            <a:schemeClr val="tx1"/>
          </a:solidFill>
          <a:latin typeface="+mn-lt"/>
          <a:ea typeface="+mn-ea"/>
          <a:cs typeface="+mn-cs"/>
        </a:defRPr>
      </a:lvl1pPr>
      <a:lvl2pPr marL="585262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975436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365611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755785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2145960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536134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926309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316483" indent="-195087" algn="l" defTabSz="780349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1pPr>
      <a:lvl2pPr marL="390174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80349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3pPr>
      <a:lvl4pPr marL="1170523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560698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1950872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341047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731221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121396" algn="l" defTabSz="780349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oleObject" Target="../embeddings/__________Microsoft_Office_Excel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356805" y="157136"/>
            <a:ext cx="975426" cy="896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78186" y="1497360"/>
            <a:ext cx="9586551" cy="338437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Круглый стол</a:t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 и задачи по обеспечению политики здорового питания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949" y="6358240"/>
            <a:ext cx="5202238" cy="657410"/>
          </a:xfrm>
          <a:prstGeom prst="rect">
            <a:avLst/>
          </a:prstGeom>
        </p:spPr>
        <p:txBody>
          <a:bodyPr lIns="102412" tIns="51206" rIns="102412" bIns="51206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г. Астана, 2019 год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ru-RU" sz="1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2231" y="282602"/>
            <a:ext cx="8845576" cy="645453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 общественного здравоохранения МЗ РК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7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77" y="157138"/>
            <a:ext cx="9793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меры по сокращению соли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4580363"/>
              </p:ext>
            </p:extLst>
          </p:nvPr>
        </p:nvGraphicFramePr>
        <p:xfrm>
          <a:off x="130139" y="705272"/>
          <a:ext cx="10144197" cy="6452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373"/>
                <a:gridCol w="2051614"/>
                <a:gridCol w="5715210"/>
              </a:tblGrid>
              <a:tr h="699451">
                <a:tc>
                  <a:txBody>
                    <a:bodyPr/>
                    <a:lstStyle/>
                    <a:p>
                      <a:pPr marL="0" algn="ctr" defTabSz="780349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Инструмент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80349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Страна-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реализатор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80349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Опыт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751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благоприятной среды  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предоставлением альтернативы 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Нью-Йорк, США</a:t>
                      </a:r>
                      <a:endParaRPr lang="ru-RU" sz="16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 году были внедрены стандарты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здоровому питанию для пищевых продуктов, потребляемых в общественных учреждениях.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707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Торонто, Канада</a:t>
                      </a:r>
                      <a:endParaRPr lang="ru-RU" sz="16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Стратегия питания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Торонто, включающая преобразование магазинов в «здоровые магазины», для повышения доступности здоровой пищи в сообществах с недостаточным уровнем обслуживания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315529">
                <a:tc rowSpan="2">
                  <a:txBody>
                    <a:bodyPr/>
                    <a:lstStyle/>
                    <a:p>
                      <a:pPr lvl="0"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Информационно-разъяснительные кампании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Шамплейн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Онтарио, Канада 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Двуязычная широкая информационная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кампания 2010 года привела через 6 месяцев к изменению пищевых привычек в отношении потребления соли. </a:t>
                      </a:r>
                    </a:p>
                    <a:p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Результат: 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 стали чаще проверять этикетки с пищевыми продуктами по содержанию соли. </a:t>
                      </a:r>
                    </a:p>
                  </a:txBody>
                  <a:tcPr anchor="ctr"/>
                </a:tc>
              </a:tr>
              <a:tr h="23919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Великобритания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Кампания в средствах массовой информации включала телевидение, радио, прессу, рекламные плакаты, листовки и другие материалы для повышения осведомленности, выделила цель 6 г в день  и предоставила советы по уменьшению соли. </a:t>
                      </a:r>
                    </a:p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Результат: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увеличилось количество людей, проверяющих этикетки по содержанию соли в продуктах питания с 29% в 2004 году до 50% в 2009 году.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71528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4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5693" y="129208"/>
            <a:ext cx="9538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меры по сокращению соли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723364"/>
              </p:ext>
            </p:extLst>
          </p:nvPr>
        </p:nvGraphicFramePr>
        <p:xfrm>
          <a:off x="161677" y="849288"/>
          <a:ext cx="9865095" cy="574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824"/>
                <a:gridCol w="1595824"/>
                <a:gridCol w="6673447"/>
              </a:tblGrid>
              <a:tr h="5527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Страна-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Опыт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581120">
                <a:tc rowSpan="3">
                  <a:txBody>
                    <a:bodyPr/>
                    <a:lstStyle/>
                    <a:p>
                      <a:pPr marL="0" marR="0" lvl="0" indent="0" algn="ctr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маркировки на упаковке</a:t>
                      </a:r>
                    </a:p>
                    <a:p>
                      <a:pPr lvl="0" algn="ctr"/>
                      <a:endParaRPr lang="ru-RU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</a:p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Программа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которой предусмотрено внедрение логотипа на продуктах здорового питания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В результате с 2003 по 2006 год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снизилось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соли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(из 54 категорий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продуктов питания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36).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Результат: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приблизительно 16 тонн соли было удалено из продовольствия.</a:t>
                      </a:r>
                    </a:p>
                  </a:txBody>
                  <a:tcPr anchor="ctr"/>
                </a:tc>
              </a:tr>
              <a:tr h="1663940">
                <a:tc vMerge="1">
                  <a:txBody>
                    <a:bodyPr/>
                    <a:lstStyle/>
                    <a:p>
                      <a:pPr lvl="0" algn="ctr"/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Северная Ирландия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Политика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 сокращению соли до 6 г в день применена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2017 год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 76 категориям продуктов питания. Внедрены программы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</a:t>
                      </a:r>
                      <a:r>
                        <a:rPr lang="en-US" sz="16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Eating Well</a:t>
                      </a:r>
                      <a:r>
                        <a:rPr lang="ru-RU" sz="1600" b="0" i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», «</a:t>
                      </a:r>
                      <a:r>
                        <a:rPr lang="en-US" sz="16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Choosing Better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», с</a:t>
                      </a:r>
                      <a:r>
                        <a:rPr lang="ru-RU" sz="1600" b="0" i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использованием маркировки на здоровых продуктах.</a:t>
                      </a:r>
                    </a:p>
                  </a:txBody>
                  <a:tcPr anchor="ctr"/>
                </a:tc>
              </a:tr>
              <a:tr h="1924951">
                <a:tc vMerge="1">
                  <a:txBody>
                    <a:bodyPr/>
                    <a:lstStyle/>
                    <a:p>
                      <a:pPr lvl="0" algn="ctr"/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1 июня 2018 года стартовал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пилотный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проект «Светофор» по маркировке продуктов питания: на упаковке переработанной пищевой продукции дополнительно указываются сведения об уровне содержания жира, сахара и соли в виде графического изображения трех цветов.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738741" y="147983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2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45203"/>
              </p:ext>
            </p:extLst>
          </p:nvPr>
        </p:nvGraphicFramePr>
        <p:xfrm>
          <a:off x="-63" y="930455"/>
          <a:ext cx="10404538" cy="451476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400"/>
                <a:gridCol w="3520716"/>
                <a:gridCol w="810084"/>
                <a:gridCol w="1324711"/>
                <a:gridCol w="1105565"/>
                <a:gridCol w="906350"/>
                <a:gridCol w="1613930"/>
                <a:gridCol w="1097782"/>
              </a:tblGrid>
              <a:tr h="36568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579563" indent="-1484313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 вмешательств</a:t>
                      </a:r>
                      <a:endParaRPr sz="1800" b="1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789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789D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лет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89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89D7"/>
                    </a:solidFill>
                  </a:tcPr>
                </a:tc>
              </a:tr>
              <a:tr h="7052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lang="ru-RU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>
                        <a:alpha val="549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затраты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397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выигрыш в производительности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397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инвестиций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затраты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397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выигрыш в производительности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397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инвестиций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49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 борьбы против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абака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</a:t>
                      </a:r>
                      <a:endParaRPr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991,1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 defTabSz="836539" rtl="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 борьбы против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лкоголя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49,3</a:t>
                      </a:r>
                      <a:endParaRPr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766,3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 defTabSz="836539" rtl="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 направленные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повышения ф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изической активности 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</a:t>
                      </a:r>
                      <a:endParaRPr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774,9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8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3670" indent="0" algn="l" defTabSz="836539" rtl="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 направленные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потребления соли*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228,8</a:t>
                      </a:r>
                      <a:endParaRPr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53,4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1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1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2589,1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1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118,4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16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6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F1F1F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 marR="0" indent="0" algn="l" defTabSz="836539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Клинические вмешательства,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направленные на лечение </a:t>
                      </a:r>
                      <a:r>
                        <a:rPr lang="ru-RU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сердечно-сосудистых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заболеваний и диабета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27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140,7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</a:t>
                      </a:r>
                      <a:endParaRPr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65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89.714,6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65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766,3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65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65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>
                        <a:alpha val="549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669" y="209801"/>
            <a:ext cx="9545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Предполагаемые затраты, эффект от осуществления и возврат инвестиций, по пакетам вмешательств, за периоды 5 и 15 лет (млрд. тенге) (ВОЗ 2018 год):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669" y="5889848"/>
            <a:ext cx="10081120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800" i="1" dirty="0" smtClean="0"/>
              <a:t>* Меры</a:t>
            </a:r>
            <a:r>
              <a:rPr lang="ru-RU" sz="1800" i="1" dirty="0"/>
              <a:t>, направленные на сокращение потребления соли, имеют самый высокий возврат инвестиций: на каждый 1 тенге, инвестированный в пакет мер по снижению потребления соли, ожидается получить 53,4 тенге в первые пять лет и 118,4 тенге за 15 лет.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284" y="95379"/>
            <a:ext cx="9506550" cy="63364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Дальнейшие задачи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обеспечению политики здорового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питания совместно в РК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4453" y="728642"/>
            <a:ext cx="9829269" cy="6586557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системы обучения населения здоровому и рациональному питанию согласно научно обоснованным данным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уровня распространения заболеваний, связанных с пищевыми продуктами и питьевой водой;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уровня распространения хронических неинфекционных заболеваний, связанных с нерациональным и нездоровым питанием;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поощрение грудного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вскармливания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детей до одного года и здоровых привычек питания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осуществления политики в области безопасности пищевых продуктов в целях снижения уровня заболеваемости населения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оценка состояния питания населения, разработка мероприятий по его улучшению;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научных исследований в области питания, безопасности пищевых продуктов и в сфере охраны общественного здоровья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перечня «вредных» продуктов питания, проведение профилактических, информационно-разъяснительных и образовательных мероприятий среди населения;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иных мер, не запрещенных действующим законодательством Республики Казахстан;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сокращение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потребления соли за счет изменения рецептуры пищевых продуктов;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маркировки на потребительских упаковках с указанием уровней содержания соли, сахара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трансжиров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энергетической ценности продуктов питания, в порядке, установленном законодательством Республики Казахстан в области технического регулирования.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9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75" y="201216"/>
            <a:ext cx="943305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1 заседания Круглого стола с представителями НПП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Атамекен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«Формирование культуры здорового питания в Республике Казахстан»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75" y="1209328"/>
            <a:ext cx="9835292" cy="5904656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Усиление контроля: </a:t>
            </a:r>
          </a:p>
          <a:p>
            <a:pPr marL="0" lvl="1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за ввозом фальсифицированной и контрафактной продукции на территорию Республики Казахстан.</a:t>
            </a:r>
          </a:p>
          <a:p>
            <a:pPr marL="0" lvl="1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за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готовой продукцией с повышенным содержанием трансизомеров жирных кислот (во всех точках сбыта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вопроса по введению показателей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фортификации продуктов в государственных программах, а также по субсидированию производства продуктов здорового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конструктивного диалога между государством, индустрией и наукой по вопросам здорового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диалоговых площадок на постоянной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общественных объединений в проведении мониторинга продуктов питания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коалиции партнеров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выдвижения социальных инициатив, формирования осмысленного здорового питания, проведения совместных массовых мероприятий.</a:t>
            </a:r>
          </a:p>
          <a:p>
            <a:pPr marL="0" indent="0" algn="just">
              <a:buNone/>
            </a:pP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167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693" y="1349936"/>
            <a:ext cx="9577064" cy="56920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900" dirty="0"/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вопросам информирования населения (качественная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подача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материалов со стороны СМИ по вопросам питания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диетических брендов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Добровольное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элементов маркировки по отдельным видам продукции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калорийности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нутрициентов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продуктах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работы по пропаганде потребления отечественной пищевой продукции  и повышения доверия населения к отечественным продуктам, отвечающим требованиям здорового питания (демонстрация преимуществ местных и недостатки импортных продуктов путем создания познавательных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программ, таких, как «Среда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обитания», «Контрольная закупка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lvl="0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представителей технологических вузов при проведении мероприятий по вопросам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1675" y="201216"/>
            <a:ext cx="9361042" cy="11487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1 заседания Круглого стола с представителями НПП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Атамекен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«Формирование культуры здорового питания в Республике Казахстан» (продолжение)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55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685" y="129208"/>
            <a:ext cx="9455483" cy="67584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мы понимаем под Коалицией партнеров?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03" y="894067"/>
            <a:ext cx="9738197" cy="134037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Системная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платформа для сосредоточения усилий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 общественного здравоохранения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значимым и скоординированным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образом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Выдвижение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 от участников Коалиции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Активное содействие в формировании здорового общества в Казахстане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5754" y="2194378"/>
            <a:ext cx="9455483" cy="6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80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войдет в Коалицию?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2325" y="2903610"/>
            <a:ext cx="9738197" cy="1181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5087" indent="-195087" algn="l" defTabSz="780349" rtl="0" eaLnBrk="1" latinLnBrk="0" hangingPunct="1">
              <a:lnSpc>
                <a:spcPct val="90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3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5262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2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5436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11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5785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5960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6134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6309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6483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Открытая платформа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Национальные институты, общественные объединения, ассоциации, организации образования, активное гражданское общество</a:t>
            </a:r>
          </a:p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3683" y="3967088"/>
            <a:ext cx="9455483" cy="6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80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мы ожидаем?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33685" y="4739843"/>
            <a:ext cx="9763755" cy="192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5087" indent="-195087" algn="l" defTabSz="780349" rtl="0" eaLnBrk="1" latinLnBrk="0" hangingPunct="1">
              <a:lnSpc>
                <a:spcPct val="90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3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5262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2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5436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11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5785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5960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6134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6309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6483" indent="-195087" algn="l" defTabSz="780349" rtl="0" eaLnBrk="1" latinLnBrk="0" hangingPunct="1">
              <a:lnSpc>
                <a:spcPct val="90000"/>
              </a:lnSpc>
              <a:spcBef>
                <a:spcPts val="427"/>
              </a:spcBef>
              <a:buFont typeface="Arial" panose="020B0604020202020204" pitchFamily="34" charset="0"/>
              <a:buChar char="•"/>
              <a:defRPr sz="1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комплексных проектных предложений по вопросам общественного здоровья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совместных скоординированных мероприятий с участием заинтересованных сторон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Построение грамотного общества, ориентированного на здоровый выбор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116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9" y="434102"/>
            <a:ext cx="9411130" cy="6649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Добровольные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цели, которые предполагается достичь к 2025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(ВОЗ)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985" y="1569368"/>
            <a:ext cx="9956671" cy="486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1.Остановить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числа случаев диабета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ожирения</a:t>
            </a:r>
          </a:p>
          <a:p>
            <a:pPr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2.Остановить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распространенности избыточной массы тела среди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младше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  <a:p>
            <a:pPr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3.Снизить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средний уровень потребления населением соли и натрия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30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4.Увеличить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распространенность исключительно грудного вскармливания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первые 6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месяцев жизни ребенка как минимум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50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40% снизить долю детей младше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 лет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задержкой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роста</a:t>
            </a:r>
          </a:p>
          <a:p>
            <a:pPr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6.Снизить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распространенность анемии среди небеременных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женщин репродуктивного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возраста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50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4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73845" y="2091269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 descr="C:\Users\User\Downloads\5151628363ab3076625ded3c032b754c397f3fc27c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4445" y="4449688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93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709" y="201216"/>
            <a:ext cx="8856984" cy="445088"/>
          </a:xfrm>
          <a:prstGeom prst="rect">
            <a:avLst/>
          </a:prstGeom>
        </p:spPr>
        <p:txBody>
          <a:bodyPr vert="horz" wrap="square" lIns="0" tIns="14063" rIns="0" bIns="0" rtlCol="0">
            <a:spAutoFit/>
          </a:bodyPr>
          <a:lstStyle/>
          <a:p>
            <a:pPr marL="14063" algn="ctr">
              <a:lnSpc>
                <a:spcPct val="100000"/>
              </a:lnSpc>
              <a:spcBef>
                <a:spcPts val="111"/>
              </a:spcBef>
            </a:pPr>
            <a:r>
              <a:rPr lang="ru-RU" sz="2800" b="1" spc="-22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Топ-</a:t>
            </a:r>
            <a:r>
              <a:rPr sz="2800" b="1" spc="-22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sz="2800" b="1" spc="-39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ведущих причин смерти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2800" b="1" spc="-166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33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мире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7281922"/>
              </p:ext>
            </p:extLst>
          </p:nvPr>
        </p:nvGraphicFramePr>
        <p:xfrm>
          <a:off x="305693" y="849289"/>
          <a:ext cx="9721081" cy="61243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257338"/>
                <a:gridCol w="2052589"/>
                <a:gridCol w="1411154"/>
              </a:tblGrid>
              <a:tr h="732316">
                <a:tc>
                  <a:txBody>
                    <a:bodyPr/>
                    <a:lstStyle/>
                    <a:p>
                      <a:pPr marL="83820">
                        <a:lnSpc>
                          <a:spcPts val="1405"/>
                        </a:lnSpc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Причины</a:t>
                      </a:r>
                      <a:r>
                        <a:rPr sz="16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смерти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9090" marR="249554" indent="-7429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 смертей</a:t>
                      </a:r>
                      <a:r>
                        <a:rPr sz="16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</a:p>
                    <a:p>
                      <a:pPr marL="81280" algn="ctr">
                        <a:lnSpc>
                          <a:spcPts val="1395"/>
                        </a:lnSpc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миллионах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32" marB="0" anchor="ctr"/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405"/>
                        </a:lnSpc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R="11874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смертей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4">
                <a:tc>
                  <a:txBody>
                    <a:bodyPr/>
                    <a:lstStyle/>
                    <a:p>
                      <a:pPr marL="83820">
                        <a:lnSpc>
                          <a:spcPts val="1885"/>
                        </a:lnSpc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Ишемическая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болезнь</a:t>
                      </a:r>
                      <a:r>
                        <a:rPr sz="1800" spc="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сердца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7,25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12.8%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90872">
                <a:tc>
                  <a:txBody>
                    <a:bodyPr/>
                    <a:lstStyle/>
                    <a:p>
                      <a:pPr marL="85090" marR="337820">
                        <a:lnSpc>
                          <a:spcPts val="1920"/>
                        </a:lnSpc>
                        <a:spcBef>
                          <a:spcPts val="30"/>
                        </a:spcBef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Инсульт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цереброваскулярные 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заболевания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6,15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10.8%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85475">
                <a:tc>
                  <a:txBody>
                    <a:bodyPr/>
                    <a:lstStyle/>
                    <a:p>
                      <a:pPr marL="85090">
                        <a:lnSpc>
                          <a:spcPts val="1885"/>
                        </a:lnSpc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Респираторные</a:t>
                      </a:r>
                      <a:r>
                        <a:rPr sz="1800" spc="2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инфекции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ts val="1850"/>
                        </a:lnSpc>
                      </a:pP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нижних дыхательных</a:t>
                      </a:r>
                      <a:r>
                        <a:rPr sz="1800" spc="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путей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3,46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5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90872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Хроническая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ts val="1850"/>
                        </a:lnSpc>
                      </a:pP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обструктивная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болезнь</a:t>
                      </a:r>
                      <a:r>
                        <a:rPr sz="18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легких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5.8%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5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sz="1800" spc="-1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Диарейные</a:t>
                      </a:r>
                      <a:r>
                        <a:rPr sz="1800" spc="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заболевания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4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ВИЧ/СПИД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5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sz="1800" spc="-4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</a:t>
                      </a:r>
                      <a:r>
                        <a:rPr sz="1800" spc="-14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трахеи,</a:t>
                      </a:r>
                      <a:r>
                        <a:rPr sz="1800" spc="-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бронхов</a:t>
                      </a:r>
                      <a:r>
                        <a:rPr sz="18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sz="18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легких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5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6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sz="1800" spc="-6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Туберкулез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38">
                <a:tc>
                  <a:txBody>
                    <a:bodyPr/>
                    <a:lstStyle/>
                    <a:p>
                      <a:pPr marL="85090">
                        <a:lnSpc>
                          <a:spcPts val="1889"/>
                        </a:lnSpc>
                      </a:pPr>
                      <a:r>
                        <a:rPr lang="ru-RU" sz="18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sz="1800" spc="-1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Сахарный</a:t>
                      </a:r>
                      <a:r>
                        <a:rPr sz="1800" spc="2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диабет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1,26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4975">
                <a:tc>
                  <a:txBody>
                    <a:bodyPr/>
                    <a:lstStyle/>
                    <a:p>
                      <a:pPr marL="85090">
                        <a:lnSpc>
                          <a:spcPts val="1895"/>
                        </a:lnSpc>
                      </a:pPr>
                      <a:r>
                        <a:rPr lang="ru-RU" sz="18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sz="1800" spc="-5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Дорожно-транспортные</a:t>
                      </a:r>
                      <a:r>
                        <a:rPr sz="1800" spc="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происшествия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95"/>
                        </a:lnSpc>
                      </a:pP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895"/>
                        </a:lnSpc>
                      </a:pPr>
                      <a:r>
                        <a:rPr sz="18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8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5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1877" y="0"/>
            <a:ext cx="6913691" cy="470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7584182"/>
              </p:ext>
            </p:extLst>
          </p:nvPr>
        </p:nvGraphicFramePr>
        <p:xfrm>
          <a:off x="89669" y="4548000"/>
          <a:ext cx="5904655" cy="2710760"/>
        </p:xfrm>
        <a:graphic>
          <a:graphicData uri="http://schemas.openxmlformats.org/drawingml/2006/table">
            <a:tbl>
              <a:tblPr firstRow="1" firstCol="1" bandRow="1"/>
              <a:tblGrid>
                <a:gridCol w="2629981"/>
                <a:gridCol w="819930"/>
                <a:gridCol w="796133"/>
                <a:gridCol w="1658611"/>
              </a:tblGrid>
              <a:tr h="39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Факторы риска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Нац. индикатор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Данные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активность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74,9 %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Употребление соли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Употребление табака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(15+ 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лет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24 %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Повышенное давление (18+ лет)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27 %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Диабет (18 + лет)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Ожирение среди детей (0-14 лет)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12,12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Ожирение детей 3-4 классов по данным исследования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COSI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2015-2016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19,1% (18,8% мальчиков и 19,4% девочек)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Ожирение среди подростков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(15-17 лет)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3,87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Ожирение (18 + лет)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31,2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6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Прямоугольник 5"/>
          <p:cNvSpPr>
            <a:spLocks noChangeArrowheads="1"/>
          </p:cNvSpPr>
          <p:nvPr/>
        </p:nvSpPr>
        <p:spPr bwMode="auto">
          <a:xfrm>
            <a:off x="0" y="1098411"/>
            <a:ext cx="104044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Стандартизированный коэффициент смертности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основным причинам в РК и странах ОЭСР,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долю которых пришлось 84% смертей в </a:t>
            </a:r>
            <a:r>
              <a:rPr lang="ru-RU" alt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ru-RU" altLang="ru-RU" sz="16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году в РК </a:t>
            </a:r>
            <a:r>
              <a:rPr lang="ru-RU" altLang="ru-RU" sz="1400" i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100 тыс. населения)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866759601"/>
              </p:ext>
            </p:extLst>
          </p:nvPr>
        </p:nvGraphicFramePr>
        <p:xfrm>
          <a:off x="14605" y="2289448"/>
          <a:ext cx="2765276" cy="1785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409980038"/>
              </p:ext>
            </p:extLst>
          </p:nvPr>
        </p:nvGraphicFramePr>
        <p:xfrm>
          <a:off x="6858421" y="4377680"/>
          <a:ext cx="32403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479814466"/>
              </p:ext>
            </p:extLst>
          </p:nvPr>
        </p:nvGraphicFramePr>
        <p:xfrm>
          <a:off x="3427746" y="2450134"/>
          <a:ext cx="3502683" cy="1597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106122635"/>
              </p:ext>
            </p:extLst>
          </p:nvPr>
        </p:nvGraphicFramePr>
        <p:xfrm>
          <a:off x="89669" y="4377680"/>
          <a:ext cx="2519474" cy="124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326789338"/>
              </p:ext>
            </p:extLst>
          </p:nvPr>
        </p:nvGraphicFramePr>
        <p:xfrm>
          <a:off x="3441724" y="4377680"/>
          <a:ext cx="2580924" cy="110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05762955"/>
              </p:ext>
            </p:extLst>
          </p:nvPr>
        </p:nvGraphicFramePr>
        <p:xfrm>
          <a:off x="6820232" y="2145432"/>
          <a:ext cx="309185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767050"/>
            <a:ext cx="912667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В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  продолжительность  жизни  </a:t>
            </a: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2017 году составила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72,3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200" i="1" dirty="0">
              <a:solidFill>
                <a:srgbClr val="44546A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9"/>
          <p:cNvSpPr/>
          <p:nvPr/>
        </p:nvSpPr>
        <p:spPr>
          <a:xfrm>
            <a:off x="0" y="201216"/>
            <a:ext cx="9882757" cy="411872"/>
          </a:xfrm>
          <a:custGeom>
            <a:avLst/>
            <a:gdLst/>
            <a:ahLst/>
            <a:cxnLst/>
            <a:rect l="l" t="t" r="r" b="b"/>
            <a:pathLst>
              <a:path w="12192000" h="556895">
                <a:moveTo>
                  <a:pt x="0" y="556767"/>
                </a:moveTo>
                <a:lnTo>
                  <a:pt x="12192000" y="556767"/>
                </a:lnTo>
                <a:lnTo>
                  <a:pt x="12192000" y="0"/>
                </a:lnTo>
                <a:lnTo>
                  <a:pt x="0" y="0"/>
                </a:lnTo>
                <a:lnTo>
                  <a:pt x="0" y="556767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 преждевременной смертности в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21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5966420"/>
              </p:ext>
            </p:extLst>
          </p:nvPr>
        </p:nvGraphicFramePr>
        <p:xfrm>
          <a:off x="411499" y="201216"/>
          <a:ext cx="810310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053583" y="1819275"/>
            <a:ext cx="220662" cy="24606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73152" tIns="36576" rIns="73152" bIns="36576" anchor="ctr"/>
          <a:lstStyle/>
          <a:p>
            <a:pPr algn="ctr" defTabSz="9753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4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4245" y="1819275"/>
            <a:ext cx="496888" cy="273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defTabSz="9753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7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graphicFrame>
        <p:nvGraphicFramePr>
          <p:cNvPr id="79877" name="Диаграмма 10"/>
          <p:cNvGraphicFramePr>
            <a:graphicFrameLocks/>
          </p:cNvGraphicFramePr>
          <p:nvPr/>
        </p:nvGraphicFramePr>
        <p:xfrm>
          <a:off x="7559675" y="2608263"/>
          <a:ext cx="2570163" cy="2401887"/>
        </p:xfrm>
        <a:graphic>
          <a:graphicData uri="http://schemas.openxmlformats.org/presentationml/2006/ole">
            <p:oleObj spid="_x0000_s1059" name="Диаграмма" r:id="rId4" imgW="2572735" imgH="2408129" progId="Excel.Chart.8">
              <p:embed/>
            </p:oleObj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6388020"/>
              </p:ext>
            </p:extLst>
          </p:nvPr>
        </p:nvGraphicFramePr>
        <p:xfrm>
          <a:off x="440107" y="3580791"/>
          <a:ext cx="7282409" cy="3173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9702831" y="157138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1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0" y="167680"/>
            <a:ext cx="9522717" cy="352302"/>
          </a:xfr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44095" rIns="0" bIns="0" rtlCol="0">
            <a:spAutoFit/>
          </a:bodyPr>
          <a:lstStyle/>
          <a:p>
            <a:pPr marL="1309688" indent="-944563" algn="ctr" defTabSz="780349" eaLnBrk="1" fontAlgn="auto" hangingPunct="1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defRPr/>
            </a:pPr>
            <a:r>
              <a:rPr sz="2000" b="1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1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  <a:r>
              <a:rPr lang="ru-RU" sz="2000" b="1" spc="-1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ожидаемые</a:t>
            </a:r>
            <a:r>
              <a:rPr lang="ru-RU" sz="2000" b="1" spc="285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45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en-US" sz="2000" b="1" spc="-45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45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</a:t>
            </a:r>
            <a:endParaRPr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1085911"/>
              </p:ext>
            </p:extLst>
          </p:nvPr>
        </p:nvGraphicFramePr>
        <p:xfrm>
          <a:off x="306388" y="767535"/>
          <a:ext cx="9864725" cy="5914401"/>
        </p:xfrm>
        <a:graphic>
          <a:graphicData uri="http://schemas.openxmlformats.org/drawingml/2006/table">
            <a:tbl>
              <a:tblPr/>
              <a:tblGrid>
                <a:gridCol w="4679950"/>
                <a:gridCol w="1584325"/>
                <a:gridCol w="1584325"/>
                <a:gridCol w="2016125"/>
              </a:tblGrid>
              <a:tr h="360462">
                <a:tc>
                  <a:txBody>
                    <a:bodyPr/>
                    <a:lstStyle/>
                    <a:p>
                      <a:pPr marL="0" marR="0" lvl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Показатели эффективности СОЗ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2017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KPI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KPI 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45"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Снижение смертности от: 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k-K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болезней кровообращения;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злокачественных заболеваний;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травм, несчастных случаев</a:t>
                      </a: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100 тыс. до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201,7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93,3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82,3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100 тыс. до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200,2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93,1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79,8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100 тыс. до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200,0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92,9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77,5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1030285"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Приверженность здоровому питанию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среди взрослого населения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среди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≤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≤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2"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Снижение распространенности ожирения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 на 100 тыс.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854074">
                <a:tc>
                  <a:txBody>
                    <a:bodyPr/>
                    <a:lstStyle/>
                    <a:p>
                      <a:pPr marL="92075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2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Повышение доли граждан, занимающихся физ.  культурой и спортом</a:t>
                      </a: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28,0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29,0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≤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49">
                <a:tc>
                  <a:txBody>
                    <a:bodyPr/>
                    <a:lstStyle/>
                    <a:p>
                      <a:pPr marL="92075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2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Снижение уровня потребления алкоголя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</a:t>
                      </a:r>
                    </a:p>
                    <a:p>
                      <a:pPr marL="0" marR="0" lvl="0" indent="0" algn="l" defTabSz="8350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литров на чел. в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482599"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Снижение распространенности табакокурения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7953" marR="77953" marT="47153" marB="4715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3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7138"/>
            <a:ext cx="9594725" cy="51717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ситуации в Казахстане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1577" y="871518"/>
          <a:ext cx="10009110" cy="621955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36370"/>
                <a:gridCol w="3336370"/>
                <a:gridCol w="3336370"/>
              </a:tblGrid>
              <a:tr h="3818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Государственная политика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9324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потребление соли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Данных о количестве потребляемой соли нет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 национальная политика и система мониторинга потребления соли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9324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Абсолютное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исключение </a:t>
                      </a:r>
                      <a:r>
                        <a:rPr lang="ru-RU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трансжирных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кислот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60,5% мужчин и 57,1% женщин имеют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избыточную массу тела (индекс массы  тела 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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25/м2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данных, что в рационе значительно сокращены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трансжирные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кислоты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6571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потребления свободных сахаров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21,6 % мужчин и 25% женщин страдают ожирением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Никаких мер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9324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потребления фруктов и овощей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 г. на душу населения, что меньше рекомендованной ВОЗ/ФАО нормы (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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600г/день)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Предпринимаются определенные инициативы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9324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Снизить воздействие рекламы пищевых продуктов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безалкогольных напитков на детей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Имеется запрет на сладкие напитки в школах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Никаких фактических мер по сокращению воздействия рекламы не предприняты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  <a:tr h="120780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о питании и физической активности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Проводятся кампании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Осуществляется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развитие кадров по питанию и физической активности, но еще не полностью интегрированы в ПМСП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52" marR="77952" marT="47153" marB="47153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8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1577" y="1728774"/>
            <a:ext cx="2773345" cy="15716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Самые эффективные меры  с CEA* ≤ I $ 100 за DALY *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1577" y="4443418"/>
            <a:ext cx="2773345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вмешательства с CEA &gt; I $ 100 за DALY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59295" y="1014394"/>
            <a:ext cx="5429288" cy="2643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потребление соли за счет: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переформулировки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пищевых продуктов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(опыт Голландии, Англии, Финляндии).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создания благоприятной среды в общественных местах (опыт США, Канады)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кампаний в СМИ (опыт Англии, Канады)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 маркировки на упаковке (опыт Австралии)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87857" y="3943352"/>
            <a:ext cx="5429288" cy="22145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Ликвидация промышленных транс-жиров путем внедрения законодательства, запрещающего их использование в пищевом производстве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Сокращение потребление сахара за счет эффективного налогообложения на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сахар-подслащенные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напитки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59959" y="167061"/>
            <a:ext cx="9654684" cy="40011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ВОЗ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buys)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вопросам здорового питания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3130535" y="4800608"/>
            <a:ext cx="1285884" cy="642942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3130535" y="2085964"/>
            <a:ext cx="1285884" cy="642942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1577" y="6443682"/>
            <a:ext cx="6870784" cy="700118"/>
          </a:xfrm>
          <a:prstGeom prst="round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DALY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сокр. от «</a:t>
            </a:r>
            <a:r>
              <a:rPr lang="ru-RU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Disability-adjusted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 показатель, оценивающий суммарное «бремя болезни».)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(сокр. от 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-effectiveness</a:t>
            </a:r>
            <a:r>
              <a:rPr lang="ru-RU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»)-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экономической эффективности)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9882257"/>
              </p:ext>
            </p:extLst>
          </p:nvPr>
        </p:nvGraphicFramePr>
        <p:xfrm>
          <a:off x="201577" y="705272"/>
          <a:ext cx="9969213" cy="644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211"/>
                <a:gridCol w="1901735"/>
                <a:gridCol w="5694267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реализатор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Опыт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59099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Переформулировка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пищевых продуктов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Голландия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Было заключено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соглашение об улучшении состава продукции на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2014-2020 годы между  Министерством здравоохранения и отраслевым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ассоциациями, предприятия общественного питания, супермаркетами, где предусматривалось потребление не более 6 г соли в день в соответствии с диетическими рекомендациями.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1733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Великобритания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Принята программа по сокращению соли со стороны Агентства по пищевым стандартам (FSA), которая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включала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переформулировку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содержания натрия в обработанных пищевых продуктах, на 30% снижение соли в нарезанном хлебе и 49% - в сухих завтраках  (начиная с 2006 года). </a:t>
                      </a:r>
                    </a:p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потребление соли у взрослых упало с 9,5 г до 8,1 г в день.</a:t>
                      </a:r>
                    </a:p>
                  </a:txBody>
                  <a:tcPr anchor="ctr"/>
                </a:tc>
              </a:tr>
              <a:tr h="15701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Финляндия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Национальный совет по питанию «Солевое сокращение» с 1978 года. Были разработаны продукты с низким содержанием соли и специальная минеральная соль (с частью натрия, замещенной на калий и магний).</a:t>
                      </a:r>
                    </a:p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ежегодное снижение потребления соли до 0,14 г (56 мг натрия) (p &lt;0,001).</a:t>
                      </a:r>
                    </a:p>
                    <a:p>
                      <a:pPr marL="0" marR="0" indent="0" algn="l" defTabSz="780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1577" y="157138"/>
            <a:ext cx="9793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меры по сокращению соли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66733" y="95379"/>
            <a:ext cx="558768" cy="44289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4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ECD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</TotalTime>
  <Words>1877</Words>
  <Application>Microsoft Office PowerPoint</Application>
  <PresentationFormat>Произвольный</PresentationFormat>
  <Paragraphs>372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Диаграмма</vt:lpstr>
      <vt:lpstr>Круглый стол   Международный опыт и задачи по обеспечению политики здорового питания</vt:lpstr>
      <vt:lpstr>Топ-10 ведущих причин смерти в мире</vt:lpstr>
      <vt:lpstr>Слайд 3</vt:lpstr>
      <vt:lpstr>Слайд 4</vt:lpstr>
      <vt:lpstr>Слайд 5</vt:lpstr>
      <vt:lpstr>Основные показатели и ожидаемые результаты Госпрограммы</vt:lpstr>
      <vt:lpstr>Оценка ВОЗ  по ситуации в Казахстане</vt:lpstr>
      <vt:lpstr>Слайд 8</vt:lpstr>
      <vt:lpstr>Слайд 9</vt:lpstr>
      <vt:lpstr>Слайд 10</vt:lpstr>
      <vt:lpstr>Слайд 11</vt:lpstr>
      <vt:lpstr>Слайд 12</vt:lpstr>
      <vt:lpstr>Дальнейшие задачи по обеспечению политики здорового питания совместно в РК</vt:lpstr>
      <vt:lpstr>Итоги 1 заседания Круглого стола с представителями НПП «Атамекен»  «Формирование культуры здорового питания в Республике Казахстан»</vt:lpstr>
      <vt:lpstr>Итоги 1 заседания Круглого стола с представителями НПП «Атамекен»  «Формирование культуры здорового питания в Республике Казахстан» (продолжение)</vt:lpstr>
      <vt:lpstr>Что мы понимаем под Коалицией партнеров?</vt:lpstr>
      <vt:lpstr> Добровольные глобальные цели, которые предполагается достичь к 2025 году (ВОЗ)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287</cp:revision>
  <cp:lastPrinted>2019-02-20T09:30:29Z</cp:lastPrinted>
  <dcterms:created xsi:type="dcterms:W3CDTF">2018-11-19T09:12:25Z</dcterms:created>
  <dcterms:modified xsi:type="dcterms:W3CDTF">2019-02-20T11:58:02Z</dcterms:modified>
</cp:coreProperties>
</file>